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Lst>
  <p:sldSz cx="9144000" cy="6858000" type="screen4x3"/>
  <p:notesSz cx="7045325" cy="9345613"/>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784" autoAdjust="0"/>
    <p:restoredTop sz="94660"/>
  </p:normalViewPr>
  <p:slideViewPr>
    <p:cSldViewPr>
      <p:cViewPr>
        <p:scale>
          <a:sx n="112" d="100"/>
          <a:sy n="112" d="100"/>
        </p:scale>
        <p:origin x="-12" y="79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2974" cy="467281"/>
          </a:xfrm>
          <a:prstGeom prst="rect">
            <a:avLst/>
          </a:prstGeom>
        </p:spPr>
        <p:txBody>
          <a:bodyPr vert="horz" lIns="93662" tIns="46831" rIns="93662" bIns="46831" rtlCol="0"/>
          <a:lstStyle>
            <a:lvl1pPr algn="l">
              <a:defRPr sz="1200"/>
            </a:lvl1pPr>
          </a:lstStyle>
          <a:p>
            <a:endParaRPr lang="en-US" dirty="0"/>
          </a:p>
        </p:txBody>
      </p:sp>
      <p:sp>
        <p:nvSpPr>
          <p:cNvPr id="3" name="Date Placeholder 2"/>
          <p:cNvSpPr>
            <a:spLocks noGrp="1"/>
          </p:cNvSpPr>
          <p:nvPr>
            <p:ph type="dt" idx="1"/>
          </p:nvPr>
        </p:nvSpPr>
        <p:spPr>
          <a:xfrm>
            <a:off x="3990721" y="0"/>
            <a:ext cx="3052974" cy="467281"/>
          </a:xfrm>
          <a:prstGeom prst="rect">
            <a:avLst/>
          </a:prstGeom>
        </p:spPr>
        <p:txBody>
          <a:bodyPr vert="horz" lIns="93662" tIns="46831" rIns="93662" bIns="46831" rtlCol="0"/>
          <a:lstStyle>
            <a:lvl1pPr algn="r">
              <a:defRPr sz="1200"/>
            </a:lvl1pPr>
          </a:lstStyle>
          <a:p>
            <a:fld id="{60B476F8-03A8-450A-B0F0-D4C0B74A987B}" type="datetimeFigureOut">
              <a:rPr lang="en-US" smtClean="0"/>
              <a:pPr/>
              <a:t>10/28/2010</a:t>
            </a:fld>
            <a:endParaRPr lang="en-US" dirty="0"/>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3662" tIns="46831" rIns="93662" bIns="46831" rtlCol="0" anchor="ctr"/>
          <a:lstStyle/>
          <a:p>
            <a:endParaRPr lang="en-US" dirty="0"/>
          </a:p>
        </p:txBody>
      </p:sp>
      <p:sp>
        <p:nvSpPr>
          <p:cNvPr id="5" name="Notes Placeholder 4"/>
          <p:cNvSpPr>
            <a:spLocks noGrp="1"/>
          </p:cNvSpPr>
          <p:nvPr>
            <p:ph type="body" sz="quarter" idx="3"/>
          </p:nvPr>
        </p:nvSpPr>
        <p:spPr>
          <a:xfrm>
            <a:off x="704533" y="4439166"/>
            <a:ext cx="5636260" cy="4205526"/>
          </a:xfrm>
          <a:prstGeom prst="rect">
            <a:avLst/>
          </a:prstGeom>
        </p:spPr>
        <p:txBody>
          <a:bodyPr vert="horz" lIns="93662" tIns="46831" rIns="93662" bIns="468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76710"/>
            <a:ext cx="3052974" cy="467281"/>
          </a:xfrm>
          <a:prstGeom prst="rect">
            <a:avLst/>
          </a:prstGeom>
        </p:spPr>
        <p:txBody>
          <a:bodyPr vert="horz" lIns="93662" tIns="46831" rIns="93662" bIns="4683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90721" y="8876710"/>
            <a:ext cx="3052974" cy="467281"/>
          </a:xfrm>
          <a:prstGeom prst="rect">
            <a:avLst/>
          </a:prstGeom>
        </p:spPr>
        <p:txBody>
          <a:bodyPr vert="horz" lIns="93662" tIns="46831" rIns="93662" bIns="46831" rtlCol="0" anchor="b"/>
          <a:lstStyle>
            <a:lvl1pPr algn="r">
              <a:defRPr sz="1200"/>
            </a:lvl1pPr>
          </a:lstStyle>
          <a:p>
            <a:fld id="{3A6F414D-D2C3-443F-9DE1-0AEF5092F7FB}"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Espace réservé de la date 3"/>
          <p:cNvSpPr>
            <a:spLocks noGrp="1"/>
          </p:cNvSpPr>
          <p:nvPr>
            <p:ph type="dt" sz="half" idx="10"/>
          </p:nvPr>
        </p:nvSpPr>
        <p:spPr/>
        <p:txBody>
          <a:bodyPr/>
          <a:lstStyle>
            <a:lvl1pPr>
              <a:defRPr/>
            </a:lvl1pPr>
          </a:lstStyle>
          <a:p>
            <a:pPr>
              <a:defRPr/>
            </a:pPr>
            <a:fld id="{6763C9F7-A66F-45FF-B09D-6B23850BA9F9}" type="datetimeFigureOut">
              <a:rPr lang="fr-FR"/>
              <a:pPr>
                <a:defRPr/>
              </a:pPr>
              <a:t>28/10/2010</a:t>
            </a:fld>
            <a:endParaRPr lang="fr-FR" dirty="0"/>
          </a:p>
        </p:txBody>
      </p:sp>
      <p:sp>
        <p:nvSpPr>
          <p:cNvPr id="5" name="Espace réservé du pied de page 4"/>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ECB3BC19-6208-44DE-99C4-31C7F2533F1D}" type="slidenum">
              <a:rPr lang="fr-FR"/>
              <a:pPr>
                <a:defRPr/>
              </a:pPr>
              <a:t>‹#›</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E3A582BF-DB71-4EC5-9B4D-5E24073520E1}" type="datetimeFigureOut">
              <a:rPr lang="fr-FR"/>
              <a:pPr>
                <a:defRPr/>
              </a:pPr>
              <a:t>28/10/2010</a:t>
            </a:fld>
            <a:endParaRPr lang="fr-FR" dirty="0"/>
          </a:p>
        </p:txBody>
      </p:sp>
      <p:sp>
        <p:nvSpPr>
          <p:cNvPr id="5" name="Espace réservé du pied de page 4"/>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E703166F-78BB-4A16-85A1-AFAEEE14F268}" type="slidenum">
              <a:rPr lang="fr-FR"/>
              <a:pPr>
                <a:defRPr/>
              </a:pPr>
              <a:t>‹#›</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8F0A3411-50E7-4890-AB19-2BE6F4814A5B}" type="datetimeFigureOut">
              <a:rPr lang="fr-FR"/>
              <a:pPr>
                <a:defRPr/>
              </a:pPr>
              <a:t>28/10/2010</a:t>
            </a:fld>
            <a:endParaRPr lang="fr-FR" dirty="0"/>
          </a:p>
        </p:txBody>
      </p:sp>
      <p:sp>
        <p:nvSpPr>
          <p:cNvPr id="5" name="Espace réservé du pied de page 4"/>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2CAAE94E-B770-4614-A8E8-F5B08552AC01}" type="slidenum">
              <a:rPr lang="fr-FR"/>
              <a:pPr>
                <a:defRPr/>
              </a:pPr>
              <a:t>‹#›</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742D50A5-B44A-4AB8-B4A0-AB6B0CB90F01}" type="datetimeFigureOut">
              <a:rPr lang="fr-FR"/>
              <a:pPr>
                <a:defRPr/>
              </a:pPr>
              <a:t>28/10/2010</a:t>
            </a:fld>
            <a:endParaRPr lang="fr-FR" dirty="0"/>
          </a:p>
        </p:txBody>
      </p:sp>
      <p:sp>
        <p:nvSpPr>
          <p:cNvPr id="5" name="Espace réservé du pied de page 4"/>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D607384F-0224-4389-9CC8-C20375AEF6C4}" type="slidenum">
              <a:rPr lang="fr-FR"/>
              <a:pPr>
                <a:defRPr/>
              </a:pPr>
              <a:t>‹#›</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lvl1pPr>
              <a:defRPr/>
            </a:lvl1pPr>
          </a:lstStyle>
          <a:p>
            <a:pPr>
              <a:defRPr/>
            </a:pPr>
            <a:fld id="{A599A9C3-0D65-4BB8-9098-23D4684B6EA6}" type="datetimeFigureOut">
              <a:rPr lang="fr-FR"/>
              <a:pPr>
                <a:defRPr/>
              </a:pPr>
              <a:t>28/10/2010</a:t>
            </a:fld>
            <a:endParaRPr lang="fr-FR" dirty="0"/>
          </a:p>
        </p:txBody>
      </p:sp>
      <p:sp>
        <p:nvSpPr>
          <p:cNvPr id="5" name="Espace réservé du pied de page 4"/>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9D9F528B-7936-4C8D-9E5A-6C1D6BD6C7C7}" type="slidenum">
              <a:rPr lang="fr-FR"/>
              <a:pPr>
                <a:defRPr/>
              </a:pPr>
              <a:t>‹#›</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e la date 3"/>
          <p:cNvSpPr>
            <a:spLocks noGrp="1"/>
          </p:cNvSpPr>
          <p:nvPr>
            <p:ph type="dt" sz="half" idx="10"/>
          </p:nvPr>
        </p:nvSpPr>
        <p:spPr/>
        <p:txBody>
          <a:bodyPr/>
          <a:lstStyle>
            <a:lvl1pPr>
              <a:defRPr/>
            </a:lvl1pPr>
          </a:lstStyle>
          <a:p>
            <a:pPr>
              <a:defRPr/>
            </a:pPr>
            <a:fld id="{0D1E1EB5-14F8-452B-8D34-E10F65A45235}" type="datetimeFigureOut">
              <a:rPr lang="fr-FR"/>
              <a:pPr>
                <a:defRPr/>
              </a:pPr>
              <a:t>28/10/2010</a:t>
            </a:fld>
            <a:endParaRPr lang="fr-FR" dirty="0"/>
          </a:p>
        </p:txBody>
      </p:sp>
      <p:sp>
        <p:nvSpPr>
          <p:cNvPr id="6" name="Espace réservé du pied de page 4"/>
          <p:cNvSpPr>
            <a:spLocks noGrp="1"/>
          </p:cNvSpPr>
          <p:nvPr>
            <p:ph type="ftr" sz="quarter" idx="11"/>
          </p:nvPr>
        </p:nvSpPr>
        <p:spPr/>
        <p:txBody>
          <a:bodyPr/>
          <a:lstStyle>
            <a:lvl1pPr>
              <a:defRPr/>
            </a:lvl1pPr>
          </a:lstStyle>
          <a:p>
            <a:pPr>
              <a:defRPr/>
            </a:pPr>
            <a:endParaRPr lang="fr-FR" dirty="0"/>
          </a:p>
        </p:txBody>
      </p:sp>
      <p:sp>
        <p:nvSpPr>
          <p:cNvPr id="7" name="Espace réservé du numéro de diapositive 5"/>
          <p:cNvSpPr>
            <a:spLocks noGrp="1"/>
          </p:cNvSpPr>
          <p:nvPr>
            <p:ph type="sldNum" sz="quarter" idx="12"/>
          </p:nvPr>
        </p:nvSpPr>
        <p:spPr/>
        <p:txBody>
          <a:bodyPr/>
          <a:lstStyle>
            <a:lvl1pPr>
              <a:defRPr/>
            </a:lvl1pPr>
          </a:lstStyle>
          <a:p>
            <a:pPr>
              <a:defRPr/>
            </a:pPr>
            <a:fld id="{F654521D-2A64-4655-B290-B0BF5D5D3A61}" type="slidenum">
              <a:rPr lang="fr-FR"/>
              <a:pPr>
                <a:defRPr/>
              </a:pPr>
              <a:t>‹#›</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Espace réservé de la date 3"/>
          <p:cNvSpPr>
            <a:spLocks noGrp="1"/>
          </p:cNvSpPr>
          <p:nvPr>
            <p:ph type="dt" sz="half" idx="10"/>
          </p:nvPr>
        </p:nvSpPr>
        <p:spPr/>
        <p:txBody>
          <a:bodyPr/>
          <a:lstStyle>
            <a:lvl1pPr>
              <a:defRPr/>
            </a:lvl1pPr>
          </a:lstStyle>
          <a:p>
            <a:pPr>
              <a:defRPr/>
            </a:pPr>
            <a:fld id="{1EF5E879-6452-4812-875F-2386EF88B69E}" type="datetimeFigureOut">
              <a:rPr lang="fr-FR"/>
              <a:pPr>
                <a:defRPr/>
              </a:pPr>
              <a:t>28/10/2010</a:t>
            </a:fld>
            <a:endParaRPr lang="fr-FR" dirty="0"/>
          </a:p>
        </p:txBody>
      </p:sp>
      <p:sp>
        <p:nvSpPr>
          <p:cNvPr id="8" name="Espace réservé du pied de page 4"/>
          <p:cNvSpPr>
            <a:spLocks noGrp="1"/>
          </p:cNvSpPr>
          <p:nvPr>
            <p:ph type="ftr" sz="quarter" idx="11"/>
          </p:nvPr>
        </p:nvSpPr>
        <p:spPr/>
        <p:txBody>
          <a:bodyPr/>
          <a:lstStyle>
            <a:lvl1pPr>
              <a:defRPr/>
            </a:lvl1pPr>
          </a:lstStyle>
          <a:p>
            <a:pPr>
              <a:defRPr/>
            </a:pPr>
            <a:endParaRPr lang="fr-FR" dirty="0"/>
          </a:p>
        </p:txBody>
      </p:sp>
      <p:sp>
        <p:nvSpPr>
          <p:cNvPr id="9" name="Espace réservé du numéro de diapositive 5"/>
          <p:cNvSpPr>
            <a:spLocks noGrp="1"/>
          </p:cNvSpPr>
          <p:nvPr>
            <p:ph type="sldNum" sz="quarter" idx="12"/>
          </p:nvPr>
        </p:nvSpPr>
        <p:spPr/>
        <p:txBody>
          <a:bodyPr/>
          <a:lstStyle>
            <a:lvl1pPr>
              <a:defRPr/>
            </a:lvl1pPr>
          </a:lstStyle>
          <a:p>
            <a:pPr>
              <a:defRPr/>
            </a:pPr>
            <a:fld id="{1AD5FE8E-B294-4E7E-AC3F-52A5647F4E04}" type="slidenum">
              <a:rPr lang="fr-FR"/>
              <a:pPr>
                <a:defRPr/>
              </a:pPr>
              <a:t>‹#›</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e la date 3"/>
          <p:cNvSpPr>
            <a:spLocks noGrp="1"/>
          </p:cNvSpPr>
          <p:nvPr>
            <p:ph type="dt" sz="half" idx="10"/>
          </p:nvPr>
        </p:nvSpPr>
        <p:spPr/>
        <p:txBody>
          <a:bodyPr/>
          <a:lstStyle>
            <a:lvl1pPr>
              <a:defRPr/>
            </a:lvl1pPr>
          </a:lstStyle>
          <a:p>
            <a:pPr>
              <a:defRPr/>
            </a:pPr>
            <a:fld id="{A9C04B67-41FD-403C-9600-7D0D2F3B8679}" type="datetimeFigureOut">
              <a:rPr lang="fr-FR"/>
              <a:pPr>
                <a:defRPr/>
              </a:pPr>
              <a:t>28/10/2010</a:t>
            </a:fld>
            <a:endParaRPr lang="fr-FR" dirty="0"/>
          </a:p>
        </p:txBody>
      </p:sp>
      <p:sp>
        <p:nvSpPr>
          <p:cNvPr id="4" name="Espace réservé du pied de page 4"/>
          <p:cNvSpPr>
            <a:spLocks noGrp="1"/>
          </p:cNvSpPr>
          <p:nvPr>
            <p:ph type="ftr" sz="quarter" idx="11"/>
          </p:nvPr>
        </p:nvSpPr>
        <p:spPr/>
        <p:txBody>
          <a:bodyPr/>
          <a:lstStyle>
            <a:lvl1pPr>
              <a:defRPr/>
            </a:lvl1pPr>
          </a:lstStyle>
          <a:p>
            <a:pPr>
              <a:defRPr/>
            </a:pPr>
            <a:endParaRPr lang="fr-FR" dirty="0"/>
          </a:p>
        </p:txBody>
      </p:sp>
      <p:sp>
        <p:nvSpPr>
          <p:cNvPr id="5" name="Espace réservé du numéro de diapositive 5"/>
          <p:cNvSpPr>
            <a:spLocks noGrp="1"/>
          </p:cNvSpPr>
          <p:nvPr>
            <p:ph type="sldNum" sz="quarter" idx="12"/>
          </p:nvPr>
        </p:nvSpPr>
        <p:spPr/>
        <p:txBody>
          <a:bodyPr/>
          <a:lstStyle>
            <a:lvl1pPr>
              <a:defRPr/>
            </a:lvl1pPr>
          </a:lstStyle>
          <a:p>
            <a:pPr>
              <a:defRPr/>
            </a:pPr>
            <a:fld id="{87350A9B-AD6C-4453-95DA-FB0DBE28CE68}" type="slidenum">
              <a:rPr lang="fr-FR"/>
              <a:pPr>
                <a:defRPr/>
              </a:pPr>
              <a:t>‹#›</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E1D2165D-1696-4243-9FBD-39F6AE073583}" type="datetimeFigureOut">
              <a:rPr lang="fr-FR"/>
              <a:pPr>
                <a:defRPr/>
              </a:pPr>
              <a:t>28/10/2010</a:t>
            </a:fld>
            <a:endParaRPr lang="fr-FR" dirty="0"/>
          </a:p>
        </p:txBody>
      </p:sp>
      <p:sp>
        <p:nvSpPr>
          <p:cNvPr id="3" name="Espace réservé du pied de page 4"/>
          <p:cNvSpPr>
            <a:spLocks noGrp="1"/>
          </p:cNvSpPr>
          <p:nvPr>
            <p:ph type="ftr" sz="quarter" idx="11"/>
          </p:nvPr>
        </p:nvSpPr>
        <p:spPr/>
        <p:txBody>
          <a:bodyPr/>
          <a:lstStyle>
            <a:lvl1pPr>
              <a:defRPr/>
            </a:lvl1pPr>
          </a:lstStyle>
          <a:p>
            <a:pPr>
              <a:defRPr/>
            </a:pPr>
            <a:endParaRPr lang="fr-FR" dirty="0"/>
          </a:p>
        </p:txBody>
      </p:sp>
      <p:sp>
        <p:nvSpPr>
          <p:cNvPr id="4" name="Espace réservé du numéro de diapositive 5"/>
          <p:cNvSpPr>
            <a:spLocks noGrp="1"/>
          </p:cNvSpPr>
          <p:nvPr>
            <p:ph type="sldNum" sz="quarter" idx="12"/>
          </p:nvPr>
        </p:nvSpPr>
        <p:spPr/>
        <p:txBody>
          <a:bodyPr/>
          <a:lstStyle>
            <a:lvl1pPr>
              <a:defRPr/>
            </a:lvl1pPr>
          </a:lstStyle>
          <a:p>
            <a:pPr>
              <a:defRPr/>
            </a:pPr>
            <a:fld id="{44D88CA8-C006-43DE-BE4A-A7C4E32A2464}" type="slidenum">
              <a:rPr lang="fr-FR"/>
              <a:pPr>
                <a:defRPr/>
              </a:pPr>
              <a:t>‹#›</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40D88F12-2768-496C-9F83-5F13D5BF3D21}" type="datetimeFigureOut">
              <a:rPr lang="fr-FR"/>
              <a:pPr>
                <a:defRPr/>
              </a:pPr>
              <a:t>28/10/2010</a:t>
            </a:fld>
            <a:endParaRPr lang="fr-FR" dirty="0"/>
          </a:p>
        </p:txBody>
      </p:sp>
      <p:sp>
        <p:nvSpPr>
          <p:cNvPr id="6" name="Espace réservé du pied de page 4"/>
          <p:cNvSpPr>
            <a:spLocks noGrp="1"/>
          </p:cNvSpPr>
          <p:nvPr>
            <p:ph type="ftr" sz="quarter" idx="11"/>
          </p:nvPr>
        </p:nvSpPr>
        <p:spPr/>
        <p:txBody>
          <a:bodyPr/>
          <a:lstStyle>
            <a:lvl1pPr>
              <a:defRPr/>
            </a:lvl1pPr>
          </a:lstStyle>
          <a:p>
            <a:pPr>
              <a:defRPr/>
            </a:pPr>
            <a:endParaRPr lang="fr-FR" dirty="0"/>
          </a:p>
        </p:txBody>
      </p:sp>
      <p:sp>
        <p:nvSpPr>
          <p:cNvPr id="7" name="Espace réservé du numéro de diapositive 5"/>
          <p:cNvSpPr>
            <a:spLocks noGrp="1"/>
          </p:cNvSpPr>
          <p:nvPr>
            <p:ph type="sldNum" sz="quarter" idx="12"/>
          </p:nvPr>
        </p:nvSpPr>
        <p:spPr/>
        <p:txBody>
          <a:bodyPr/>
          <a:lstStyle>
            <a:lvl1pPr>
              <a:defRPr/>
            </a:lvl1pPr>
          </a:lstStyle>
          <a:p>
            <a:pPr>
              <a:defRPr/>
            </a:pPr>
            <a:fld id="{283BD6DC-AF9C-44AF-A01B-2BD57EDDA33F}" type="slidenum">
              <a:rPr lang="fr-FR"/>
              <a:pPr>
                <a:defRPr/>
              </a:pPr>
              <a:t>‹#›</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fr-FR" noProof="0" dirty="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16460AB1-B498-49F1-A06C-C9F6CF62C51B}" type="datetimeFigureOut">
              <a:rPr lang="fr-FR"/>
              <a:pPr>
                <a:defRPr/>
              </a:pPr>
              <a:t>28/10/2010</a:t>
            </a:fld>
            <a:endParaRPr lang="fr-FR" dirty="0"/>
          </a:p>
        </p:txBody>
      </p:sp>
      <p:sp>
        <p:nvSpPr>
          <p:cNvPr id="6" name="Espace réservé du pied de page 4"/>
          <p:cNvSpPr>
            <a:spLocks noGrp="1"/>
          </p:cNvSpPr>
          <p:nvPr>
            <p:ph type="ftr" sz="quarter" idx="11"/>
          </p:nvPr>
        </p:nvSpPr>
        <p:spPr/>
        <p:txBody>
          <a:bodyPr/>
          <a:lstStyle>
            <a:lvl1pPr>
              <a:defRPr/>
            </a:lvl1pPr>
          </a:lstStyle>
          <a:p>
            <a:pPr>
              <a:defRPr/>
            </a:pPr>
            <a:endParaRPr lang="fr-FR" dirty="0"/>
          </a:p>
        </p:txBody>
      </p:sp>
      <p:sp>
        <p:nvSpPr>
          <p:cNvPr id="7" name="Espace réservé du numéro de diapositive 5"/>
          <p:cNvSpPr>
            <a:spLocks noGrp="1"/>
          </p:cNvSpPr>
          <p:nvPr>
            <p:ph type="sldNum" sz="quarter" idx="12"/>
          </p:nvPr>
        </p:nvSpPr>
        <p:spPr/>
        <p:txBody>
          <a:bodyPr/>
          <a:lstStyle>
            <a:lvl1pPr>
              <a:defRPr/>
            </a:lvl1pPr>
          </a:lstStyle>
          <a:p>
            <a:pPr>
              <a:defRPr/>
            </a:pPr>
            <a:fld id="{79D70DEC-F94A-42EE-90A2-C7724D9D58E1}" type="slidenum">
              <a:rPr lang="fr-FR"/>
              <a:pPr>
                <a:defRPr/>
              </a:pPr>
              <a:t>‹#›</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F6990C56-5680-47C2-A181-32F74161F7E3}" type="datetimeFigureOut">
              <a:rPr lang="fr-FR"/>
              <a:pPr>
                <a:defRPr/>
              </a:pPr>
              <a:t>28/10/2010</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6BD4E06F-419A-4810-8FF6-040688D4870B}" type="slidenum">
              <a:rPr lang="fr-FR"/>
              <a:pPr>
                <a:defRPr/>
              </a:pPr>
              <a:t>‹#›</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050" name="Titre 3"/>
          <p:cNvSpPr>
            <a:spLocks noGrp="1"/>
          </p:cNvSpPr>
          <p:nvPr>
            <p:ph type="ctrTitle"/>
          </p:nvPr>
        </p:nvSpPr>
        <p:spPr>
          <a:xfrm>
            <a:off x="714375" y="3810000"/>
            <a:ext cx="7772400" cy="1066800"/>
          </a:xfrm>
        </p:spPr>
        <p:txBody>
          <a:bodyPr/>
          <a:lstStyle/>
          <a:p>
            <a:pPr eaLnBrk="1" hangingPunct="1"/>
            <a:r>
              <a:rPr lang="fr-FR" sz="2800" b="1" dirty="0" smtClean="0"/>
              <a:t>PRESENTATION BY ALTON TO THE COMMITTEE ON THE REVIEW OF THE COMMUNICATIONS POLICY </a:t>
            </a:r>
          </a:p>
        </p:txBody>
      </p:sp>
      <p:sp>
        <p:nvSpPr>
          <p:cNvPr id="2051" name="Sous-titre 4"/>
          <p:cNvSpPr>
            <a:spLocks noGrp="1"/>
          </p:cNvSpPr>
          <p:nvPr>
            <p:ph type="subTitle" idx="1"/>
          </p:nvPr>
        </p:nvSpPr>
        <p:spPr>
          <a:xfrm>
            <a:off x="1400175" y="4876800"/>
            <a:ext cx="6400800" cy="1090613"/>
          </a:xfrm>
        </p:spPr>
        <p:txBody>
          <a:bodyPr/>
          <a:lstStyle/>
          <a:p>
            <a:pPr eaLnBrk="1" hangingPunct="1"/>
            <a:r>
              <a:rPr lang="fr-CA" sz="2800" dirty="0" smtClean="0">
                <a:solidFill>
                  <a:schemeClr val="tx1"/>
                </a:solidFill>
              </a:rPr>
              <a:t>18th </a:t>
            </a:r>
            <a:r>
              <a:rPr lang="fr-CA" sz="2800" dirty="0" smtClean="0">
                <a:solidFill>
                  <a:schemeClr val="tx1"/>
                </a:solidFill>
              </a:rPr>
              <a:t>August 2010</a:t>
            </a:r>
          </a:p>
          <a:p>
            <a:endParaRPr lang="fr-FR" sz="4000" dirty="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Titre 1"/>
          <p:cNvSpPr>
            <a:spLocks noGrp="1"/>
          </p:cNvSpPr>
          <p:nvPr>
            <p:ph type="title"/>
          </p:nvPr>
        </p:nvSpPr>
        <p:spPr>
          <a:xfrm>
            <a:off x="2500313" y="152400"/>
            <a:ext cx="6186487" cy="1447800"/>
          </a:xfrm>
        </p:spPr>
        <p:txBody>
          <a:bodyPr/>
          <a:lstStyle/>
          <a:p>
            <a:pPr lvl="0"/>
            <a:r>
              <a:rPr lang="fr-FR" sz="2800" dirty="0" smtClean="0">
                <a:solidFill>
                  <a:schemeClr val="accent1"/>
                </a:solidFill>
              </a:rPr>
              <a:t/>
            </a:r>
            <a:br>
              <a:rPr lang="fr-FR" sz="2800" dirty="0" smtClean="0">
                <a:solidFill>
                  <a:schemeClr val="accent1"/>
                </a:solidFill>
              </a:rPr>
            </a:br>
            <a:r>
              <a:rPr lang="fr-FR" sz="2800" dirty="0" smtClean="0">
                <a:solidFill>
                  <a:schemeClr val="accent1"/>
                </a:solidFill>
              </a:rPr>
              <a:t>ALTON’S RECOMENDATIONS TO THE REGULATORY SUB COMMITTEE</a:t>
            </a:r>
            <a:br>
              <a:rPr lang="fr-FR" sz="2800" dirty="0" smtClean="0">
                <a:solidFill>
                  <a:schemeClr val="accent1"/>
                </a:solidFill>
              </a:rPr>
            </a:br>
            <a:r>
              <a:rPr lang="en-GB" sz="1200" b="1" dirty="0" smtClean="0"/>
              <a:t>Review the spectrum management framework for better efficiency and Review current licensing procedure for communication services (service and network licensing etc) in Nigeria</a:t>
            </a:r>
            <a:r>
              <a:rPr lang="en-US" sz="1200" b="1" dirty="0" smtClean="0"/>
              <a:t/>
            </a:r>
            <a:br>
              <a:rPr lang="en-US" sz="1200" b="1" dirty="0" smtClean="0"/>
            </a:br>
            <a:r>
              <a:rPr lang="fr-FR" sz="2800" dirty="0" smtClean="0">
                <a:solidFill>
                  <a:schemeClr val="accent1"/>
                </a:solidFill>
              </a:rPr>
              <a:t/>
            </a:r>
            <a:br>
              <a:rPr lang="fr-FR" sz="2800" dirty="0" smtClean="0">
                <a:solidFill>
                  <a:schemeClr val="accent1"/>
                </a:solidFill>
              </a:rPr>
            </a:br>
            <a:endParaRPr lang="fr-FR" sz="1200" b="1" dirty="0" smtClean="0">
              <a:solidFill>
                <a:schemeClr val="accent1"/>
              </a:solidFill>
            </a:endParaRPr>
          </a:p>
        </p:txBody>
      </p:sp>
      <p:sp>
        <p:nvSpPr>
          <p:cNvPr id="4099" name="Espace réservé du contenu 2"/>
          <p:cNvSpPr>
            <a:spLocks noGrp="1"/>
          </p:cNvSpPr>
          <p:nvPr>
            <p:ph idx="1"/>
          </p:nvPr>
        </p:nvSpPr>
        <p:spPr>
          <a:xfrm>
            <a:off x="2500313" y="1600200"/>
            <a:ext cx="6186487" cy="4525963"/>
          </a:xfrm>
        </p:spPr>
        <p:txBody>
          <a:bodyPr/>
          <a:lstStyle/>
          <a:p>
            <a:pPr lvl="1" algn="just"/>
            <a:r>
              <a:rPr lang="en-GB" sz="1200" dirty="0" smtClean="0"/>
              <a:t>Commitment to open, non-discriminatory and transparent spectrum allocation.</a:t>
            </a:r>
          </a:p>
          <a:p>
            <a:pPr lvl="1" algn="just"/>
            <a:endParaRPr lang="en-US" sz="1200" dirty="0" smtClean="0"/>
          </a:p>
          <a:p>
            <a:pPr lvl="1" algn="just"/>
            <a:r>
              <a:rPr lang="en-GB" sz="1200" dirty="0" smtClean="0"/>
              <a:t>Recognition of measures for spectrum liberalisation (to permit spectrum trading, empower licensees to change the use to which specific spectrum can be used and generally remove any restriction on technology or services to be deployed).</a:t>
            </a:r>
          </a:p>
          <a:p>
            <a:pPr lvl="1" algn="just"/>
            <a:endParaRPr lang="en-US" sz="1200" dirty="0" smtClean="0"/>
          </a:p>
          <a:p>
            <a:pPr lvl="1" algn="just"/>
            <a:r>
              <a:rPr lang="en-GB" sz="1200" dirty="0" smtClean="0"/>
              <a:t>Recognition of the critical need for disclosure and publication of regularly updated comprehensive spectrum maps.</a:t>
            </a:r>
          </a:p>
          <a:p>
            <a:pPr lvl="1" algn="just"/>
            <a:endParaRPr lang="en-US" sz="1200" dirty="0" smtClean="0"/>
          </a:p>
          <a:p>
            <a:pPr lvl="1" algn="just"/>
            <a:r>
              <a:rPr lang="en-GB" sz="1200" dirty="0" smtClean="0"/>
              <a:t>Development of a more cost effective fee structure for the allocation of spectrum – </a:t>
            </a:r>
            <a:r>
              <a:rPr lang="en-GB" sz="1200" i="1" dirty="0" smtClean="0"/>
              <a:t>a downward review of fees is necessary</a:t>
            </a:r>
          </a:p>
          <a:p>
            <a:pPr lvl="1" algn="just"/>
            <a:endParaRPr lang="en-GB" sz="1200" i="1" dirty="0" smtClean="0"/>
          </a:p>
          <a:p>
            <a:pPr lvl="1"/>
            <a:r>
              <a:rPr lang="en-GB" sz="1200" dirty="0" smtClean="0"/>
              <a:t>Introduce open authorisation regime which eliminates need for costly licensing while focusing on competitive allocation of scarce spectrum resources. </a:t>
            </a:r>
          </a:p>
          <a:p>
            <a:pPr lvl="1">
              <a:buNone/>
            </a:pPr>
            <a:endParaRPr lang="en-US" sz="1200" dirty="0" smtClean="0"/>
          </a:p>
          <a:p>
            <a:pPr lvl="1"/>
            <a:r>
              <a:rPr lang="en-GB" sz="1200" dirty="0" smtClean="0"/>
              <a:t>Effective planning of licensing rounds with due stakeholder engagement to avoid an inordinate demand on scarce resources of existing licensed operators.</a:t>
            </a:r>
            <a:endParaRPr lang="en-US" sz="1200" dirty="0" smtClean="0"/>
          </a:p>
          <a:p>
            <a:pPr lvl="1" algn="just"/>
            <a:endParaRPr lang="en-US" sz="12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Titre 1"/>
          <p:cNvSpPr>
            <a:spLocks noGrp="1"/>
          </p:cNvSpPr>
          <p:nvPr>
            <p:ph type="title"/>
          </p:nvPr>
        </p:nvSpPr>
        <p:spPr>
          <a:xfrm>
            <a:off x="2500313" y="152400"/>
            <a:ext cx="6186487" cy="1447800"/>
          </a:xfrm>
        </p:spPr>
        <p:txBody>
          <a:bodyPr/>
          <a:lstStyle/>
          <a:p>
            <a:pPr lvl="0"/>
            <a:r>
              <a:rPr lang="fr-FR" sz="2800" dirty="0" smtClean="0">
                <a:solidFill>
                  <a:schemeClr val="accent1"/>
                </a:solidFill>
              </a:rPr>
              <a:t/>
            </a:r>
            <a:br>
              <a:rPr lang="fr-FR" sz="2800" dirty="0" smtClean="0">
                <a:solidFill>
                  <a:schemeClr val="accent1"/>
                </a:solidFill>
              </a:rPr>
            </a:br>
            <a:r>
              <a:rPr lang="fr-FR" sz="2800" dirty="0" smtClean="0">
                <a:solidFill>
                  <a:schemeClr val="accent1"/>
                </a:solidFill>
              </a:rPr>
              <a:t>ALTON’S RECOMENDATIONS TO THE REGULATORY SUB COMMITTEE</a:t>
            </a:r>
            <a:br>
              <a:rPr lang="fr-FR" sz="2800" dirty="0" smtClean="0">
                <a:solidFill>
                  <a:schemeClr val="accent1"/>
                </a:solidFill>
              </a:rPr>
            </a:br>
            <a:r>
              <a:rPr lang="fr-FR" sz="1200" b="1" dirty="0" smtClean="0"/>
              <a:t>CONVERGENCE:</a:t>
            </a:r>
            <a:r>
              <a:rPr lang="fr-FR" sz="2800" dirty="0" smtClean="0">
                <a:solidFill>
                  <a:schemeClr val="accent1"/>
                </a:solidFill>
              </a:rPr>
              <a:t> </a:t>
            </a:r>
            <a:r>
              <a:rPr lang="en-GB" sz="1200" b="1" dirty="0" smtClean="0"/>
              <a:t>In line with International Standards, suggest necessary policy changes that will impact upon convergence, protection of new entrants, management of interconnection and mandatory collection</a:t>
            </a:r>
            <a:r>
              <a:rPr lang="en-US" sz="1200" b="1" dirty="0" smtClean="0"/>
              <a:t/>
            </a:r>
            <a:br>
              <a:rPr lang="en-US" sz="1200" b="1" dirty="0" smtClean="0"/>
            </a:br>
            <a:r>
              <a:rPr lang="fr-FR" sz="2800" dirty="0" smtClean="0">
                <a:solidFill>
                  <a:schemeClr val="accent1"/>
                </a:solidFill>
              </a:rPr>
              <a:t/>
            </a:r>
            <a:br>
              <a:rPr lang="fr-FR" sz="2800" dirty="0" smtClean="0">
                <a:solidFill>
                  <a:schemeClr val="accent1"/>
                </a:solidFill>
              </a:rPr>
            </a:br>
            <a:endParaRPr lang="fr-FR" sz="1200" b="1" dirty="0" smtClean="0">
              <a:solidFill>
                <a:schemeClr val="accent1"/>
              </a:solidFill>
            </a:endParaRPr>
          </a:p>
        </p:txBody>
      </p:sp>
      <p:sp>
        <p:nvSpPr>
          <p:cNvPr id="4099" name="Espace réservé du contenu 2"/>
          <p:cNvSpPr>
            <a:spLocks noGrp="1"/>
          </p:cNvSpPr>
          <p:nvPr>
            <p:ph idx="1"/>
          </p:nvPr>
        </p:nvSpPr>
        <p:spPr>
          <a:xfrm>
            <a:off x="2500313" y="1600200"/>
            <a:ext cx="6186487" cy="4525963"/>
          </a:xfrm>
        </p:spPr>
        <p:txBody>
          <a:bodyPr/>
          <a:lstStyle/>
          <a:p>
            <a:pPr lvl="1" algn="just"/>
            <a:r>
              <a:rPr lang="en-GB" sz="1200" dirty="0" smtClean="0"/>
              <a:t>Merger of the broadcasting and communications regulators.</a:t>
            </a:r>
          </a:p>
          <a:p>
            <a:pPr lvl="1" algn="just"/>
            <a:endParaRPr lang="en-US" sz="1200" dirty="0" smtClean="0"/>
          </a:p>
          <a:p>
            <a:pPr lvl="1" algn="just"/>
            <a:r>
              <a:rPr lang="en-GB" sz="1200" dirty="0" smtClean="0"/>
              <a:t>Development of national multimedia framework, with particular focus on content generation (i.e. through incentivisation). </a:t>
            </a:r>
          </a:p>
          <a:p>
            <a:pPr lvl="1" algn="just"/>
            <a:endParaRPr lang="en-US" sz="1200" dirty="0" smtClean="0"/>
          </a:p>
          <a:p>
            <a:pPr lvl="1" algn="just"/>
            <a:r>
              <a:rPr lang="en-GB" sz="1200" dirty="0" smtClean="0"/>
              <a:t>Development of national broadband penetration policy, leveraging on existing universal service frameworks.</a:t>
            </a:r>
          </a:p>
          <a:p>
            <a:pPr lvl="1" algn="just"/>
            <a:endParaRPr lang="en-US" sz="1200" dirty="0" smtClean="0"/>
          </a:p>
          <a:p>
            <a:pPr lvl="1" algn="just"/>
            <a:r>
              <a:rPr lang="en-GB" sz="1200" dirty="0" smtClean="0"/>
              <a:t>Clear roadmap for harvesting the “digital dividend” spectrum and competitive allocation of the resource.</a:t>
            </a:r>
          </a:p>
          <a:p>
            <a:pPr lvl="1" algn="just"/>
            <a:endParaRPr lang="en-US" sz="1200" dirty="0" smtClean="0"/>
          </a:p>
          <a:p>
            <a:pPr lvl="1" algn="just"/>
            <a:r>
              <a:rPr lang="en-GB" sz="1200" dirty="0" smtClean="0"/>
              <a:t>Implement a truly technology neutral licensing regime – </a:t>
            </a:r>
            <a:r>
              <a:rPr lang="en-GB" sz="1200" i="1" dirty="0" smtClean="0"/>
              <a:t>focus on the services to be provided</a:t>
            </a:r>
            <a:endParaRPr lang="en-US" sz="1200" i="1" dirty="0" smtClean="0"/>
          </a:p>
          <a:p>
            <a:pPr lvl="1" algn="just">
              <a:buNone/>
            </a:pPr>
            <a:r>
              <a:rPr lang="en-GB" sz="1200" b="1" dirty="0" smtClean="0"/>
              <a:t> </a:t>
            </a:r>
            <a:endParaRPr lang="en-US" sz="1200" dirty="0" smtClean="0"/>
          </a:p>
          <a:p>
            <a:pPr algn="just"/>
            <a:r>
              <a:rPr lang="en-GB" sz="1200" b="1" dirty="0" smtClean="0"/>
              <a:t>Protection of New Entrants</a:t>
            </a:r>
          </a:p>
          <a:p>
            <a:pPr algn="just">
              <a:buNone/>
            </a:pPr>
            <a:endParaRPr lang="en-US" sz="1200" dirty="0" smtClean="0"/>
          </a:p>
          <a:p>
            <a:pPr lvl="1" algn="just"/>
            <a:r>
              <a:rPr lang="en-GB" sz="1200" dirty="0" smtClean="0"/>
              <a:t>Preserve existing provisions of the NCA vis-a-vis market monitoring to prevent abuse of significant market power.</a:t>
            </a:r>
          </a:p>
          <a:p>
            <a:pPr lvl="1" algn="just">
              <a:buNone/>
            </a:pPr>
            <a:endParaRPr lang="en-US" sz="1200" dirty="0" smtClean="0"/>
          </a:p>
          <a:p>
            <a:pPr lvl="1" algn="just"/>
            <a:r>
              <a:rPr lang="en-GB" sz="1200" dirty="0" smtClean="0"/>
              <a:t>Where necessary, provide tax windows and other incentives for new entrants within the context of ensuring a level playing field for all operators/licensees in the industry.</a:t>
            </a:r>
            <a:endParaRPr lang="en-US" sz="12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Titre 1"/>
          <p:cNvSpPr>
            <a:spLocks noGrp="1"/>
          </p:cNvSpPr>
          <p:nvPr>
            <p:ph type="title"/>
          </p:nvPr>
        </p:nvSpPr>
        <p:spPr>
          <a:xfrm>
            <a:off x="2500313" y="152400"/>
            <a:ext cx="6186487" cy="1447800"/>
          </a:xfrm>
        </p:spPr>
        <p:txBody>
          <a:bodyPr/>
          <a:lstStyle/>
          <a:p>
            <a:pPr lvl="0"/>
            <a:r>
              <a:rPr lang="fr-FR" sz="2800" dirty="0" smtClean="0">
                <a:solidFill>
                  <a:schemeClr val="accent1"/>
                </a:solidFill>
              </a:rPr>
              <a:t/>
            </a:r>
            <a:br>
              <a:rPr lang="fr-FR" sz="2800" dirty="0" smtClean="0">
                <a:solidFill>
                  <a:schemeClr val="accent1"/>
                </a:solidFill>
              </a:rPr>
            </a:br>
            <a:r>
              <a:rPr lang="fr-FR" sz="2800" dirty="0" smtClean="0">
                <a:solidFill>
                  <a:schemeClr val="accent1"/>
                </a:solidFill>
              </a:rPr>
              <a:t>ALTON’S RECOMENDATIONS TO THE REGULATORY SUB COMMITTEE</a:t>
            </a:r>
            <a:br>
              <a:rPr lang="fr-FR" sz="2800" dirty="0" smtClean="0">
                <a:solidFill>
                  <a:schemeClr val="accent1"/>
                </a:solidFill>
              </a:rPr>
            </a:br>
            <a:r>
              <a:rPr lang="fr-FR" sz="1200" b="1" dirty="0" smtClean="0"/>
              <a:t>CONVERGENCE:</a:t>
            </a:r>
            <a:r>
              <a:rPr lang="fr-FR" sz="2800" dirty="0" smtClean="0">
                <a:solidFill>
                  <a:schemeClr val="accent1"/>
                </a:solidFill>
              </a:rPr>
              <a:t> </a:t>
            </a:r>
            <a:r>
              <a:rPr lang="en-GB" sz="1200" b="1" dirty="0" smtClean="0"/>
              <a:t>In line with International Standards, suggest necessary policy changes that will impact upon management of interconnection and mandatory collection</a:t>
            </a:r>
            <a:r>
              <a:rPr lang="en-US" sz="1200" b="1" dirty="0" smtClean="0"/>
              <a:t/>
            </a:r>
            <a:br>
              <a:rPr lang="en-US" sz="1200" b="1" dirty="0" smtClean="0"/>
            </a:br>
            <a:r>
              <a:rPr lang="fr-FR" sz="2800" dirty="0" smtClean="0">
                <a:solidFill>
                  <a:schemeClr val="accent1"/>
                </a:solidFill>
              </a:rPr>
              <a:t/>
            </a:r>
            <a:br>
              <a:rPr lang="fr-FR" sz="2800" dirty="0" smtClean="0">
                <a:solidFill>
                  <a:schemeClr val="accent1"/>
                </a:solidFill>
              </a:rPr>
            </a:br>
            <a:endParaRPr lang="fr-FR" sz="1200" b="1" dirty="0" smtClean="0">
              <a:solidFill>
                <a:schemeClr val="accent1"/>
              </a:solidFill>
            </a:endParaRPr>
          </a:p>
        </p:txBody>
      </p:sp>
      <p:sp>
        <p:nvSpPr>
          <p:cNvPr id="4099" name="Espace réservé du contenu 2"/>
          <p:cNvSpPr>
            <a:spLocks noGrp="1"/>
          </p:cNvSpPr>
          <p:nvPr>
            <p:ph idx="1"/>
          </p:nvPr>
        </p:nvSpPr>
        <p:spPr>
          <a:xfrm>
            <a:off x="2500313" y="1600200"/>
            <a:ext cx="6186487" cy="4525963"/>
          </a:xfrm>
        </p:spPr>
        <p:txBody>
          <a:bodyPr/>
          <a:lstStyle/>
          <a:p>
            <a:pPr algn="just"/>
            <a:r>
              <a:rPr lang="en-GB" sz="1200" b="1" dirty="0" smtClean="0"/>
              <a:t>Management of interconnection </a:t>
            </a:r>
            <a:endParaRPr lang="en-US" sz="1200" dirty="0" smtClean="0"/>
          </a:p>
          <a:p>
            <a:pPr lvl="1" algn="just"/>
            <a:r>
              <a:rPr lang="en-GB" sz="1200" dirty="0" smtClean="0"/>
              <a:t>Statutory recognition of the true nature and essence of interconnect payments and strict sanctions for breach of duty to pay (to incorporate review of NCC instruments on interconnection and disconnection).</a:t>
            </a:r>
          </a:p>
          <a:p>
            <a:pPr lvl="1" algn="just"/>
            <a:endParaRPr lang="en-US" sz="1200" dirty="0" smtClean="0"/>
          </a:p>
          <a:p>
            <a:pPr lvl="1" algn="just"/>
            <a:r>
              <a:rPr lang="en-GB" sz="1200" dirty="0" smtClean="0"/>
              <a:t>Statutory recognition of cost orientation and uniform treatment of all licensees and elimination of traffic/volume guarantees and/or asymmetric regulation.</a:t>
            </a:r>
          </a:p>
          <a:p>
            <a:pPr lvl="1" algn="just"/>
            <a:endParaRPr lang="en-US" sz="1200" dirty="0" smtClean="0"/>
          </a:p>
          <a:p>
            <a:pPr lvl="1" algn="just"/>
            <a:r>
              <a:rPr lang="en-GB" sz="1200" dirty="0" smtClean="0"/>
              <a:t>Due recognition of the contractual obligations arising from interconnection arrangements between operators.</a:t>
            </a:r>
          </a:p>
          <a:p>
            <a:pPr lvl="1" algn="just"/>
            <a:endParaRPr lang="en-US" sz="1200" dirty="0" smtClean="0"/>
          </a:p>
          <a:p>
            <a:pPr lvl="1" algn="just"/>
            <a:r>
              <a:rPr lang="en-GB" sz="1200" dirty="0" smtClean="0"/>
              <a:t>A level playing field for all licensees providing interconnect services.</a:t>
            </a:r>
            <a:endParaRPr lang="en-US" sz="1200" dirty="0" smtClean="0"/>
          </a:p>
          <a:p>
            <a:pPr algn="just">
              <a:buNone/>
            </a:pPr>
            <a:r>
              <a:rPr lang="en-GB" sz="1200" dirty="0" smtClean="0"/>
              <a:t> </a:t>
            </a:r>
            <a:endParaRPr lang="en-US" sz="1200" dirty="0" smtClean="0"/>
          </a:p>
          <a:p>
            <a:pPr algn="just"/>
            <a:r>
              <a:rPr lang="en-GB" sz="1200" b="1" dirty="0" smtClean="0"/>
              <a:t>ALTON requests for clarification regarding what is meant by “mandatory collection”</a:t>
            </a:r>
            <a:endParaRPr lang="en-US" sz="12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Titre 1"/>
          <p:cNvSpPr>
            <a:spLocks noGrp="1"/>
          </p:cNvSpPr>
          <p:nvPr>
            <p:ph type="title"/>
          </p:nvPr>
        </p:nvSpPr>
        <p:spPr>
          <a:xfrm>
            <a:off x="2500313" y="152400"/>
            <a:ext cx="6186487" cy="1447800"/>
          </a:xfrm>
        </p:spPr>
        <p:txBody>
          <a:bodyPr/>
          <a:lstStyle/>
          <a:p>
            <a:pPr lvl="0"/>
            <a:r>
              <a:rPr lang="fr-FR" sz="2800" dirty="0" smtClean="0">
                <a:solidFill>
                  <a:schemeClr val="accent1"/>
                </a:solidFill>
              </a:rPr>
              <a:t/>
            </a:r>
            <a:br>
              <a:rPr lang="fr-FR" sz="2800" dirty="0" smtClean="0">
                <a:solidFill>
                  <a:schemeClr val="accent1"/>
                </a:solidFill>
              </a:rPr>
            </a:br>
            <a:r>
              <a:rPr lang="fr-FR" sz="2800" dirty="0" smtClean="0">
                <a:solidFill>
                  <a:schemeClr val="accent1"/>
                </a:solidFill>
              </a:rPr>
              <a:t>ALTON’S RECOMENDATIONS TO THE REGULATORY SUB COMMITTEE</a:t>
            </a:r>
            <a:br>
              <a:rPr lang="fr-FR" sz="2800" dirty="0" smtClean="0">
                <a:solidFill>
                  <a:schemeClr val="accent1"/>
                </a:solidFill>
              </a:rPr>
            </a:br>
            <a:r>
              <a:rPr lang="en-GB" sz="1200" b="1" dirty="0" smtClean="0"/>
              <a:t>Propose policies to incentivize Operators to work towards universal service provision </a:t>
            </a:r>
            <a:r>
              <a:rPr lang="fr-FR" sz="2800" dirty="0" smtClean="0">
                <a:solidFill>
                  <a:schemeClr val="accent1"/>
                </a:solidFill>
              </a:rPr>
              <a:t/>
            </a:r>
            <a:br>
              <a:rPr lang="fr-FR" sz="2800" dirty="0" smtClean="0">
                <a:solidFill>
                  <a:schemeClr val="accent1"/>
                </a:solidFill>
              </a:rPr>
            </a:br>
            <a:endParaRPr lang="fr-FR" sz="1200" b="1" dirty="0" smtClean="0">
              <a:solidFill>
                <a:schemeClr val="accent1"/>
              </a:solidFill>
            </a:endParaRPr>
          </a:p>
        </p:txBody>
      </p:sp>
      <p:sp>
        <p:nvSpPr>
          <p:cNvPr id="4099" name="Espace réservé du contenu 2"/>
          <p:cNvSpPr>
            <a:spLocks noGrp="1"/>
          </p:cNvSpPr>
          <p:nvPr>
            <p:ph idx="1"/>
          </p:nvPr>
        </p:nvSpPr>
        <p:spPr>
          <a:xfrm>
            <a:off x="2500313" y="1600200"/>
            <a:ext cx="6186487" cy="4525963"/>
          </a:xfrm>
        </p:spPr>
        <p:txBody>
          <a:bodyPr/>
          <a:lstStyle/>
          <a:p>
            <a:pPr lvl="1" algn="just"/>
            <a:r>
              <a:rPr lang="en-GB" sz="1200" dirty="0" smtClean="0"/>
              <a:t>Review of the USPF and appraisal of goals of the USPF to ensure that requisite support and incentives are provided for the roll out of services to rural, underserved and unserved areas.</a:t>
            </a:r>
          </a:p>
          <a:p>
            <a:pPr lvl="1" algn="just"/>
            <a:endParaRPr lang="en-US" sz="1200" dirty="0" smtClean="0"/>
          </a:p>
          <a:p>
            <a:pPr lvl="1" algn="just"/>
            <a:r>
              <a:rPr lang="en-GB" sz="1200" dirty="0" smtClean="0"/>
              <a:t>Guaranteeing universal access by mandating a minimum threshold of network rollout for all operators.</a:t>
            </a:r>
          </a:p>
          <a:p>
            <a:pPr lvl="1" algn="just"/>
            <a:endParaRPr lang="en-US" sz="1200" dirty="0" smtClean="0"/>
          </a:p>
          <a:p>
            <a:pPr lvl="1" algn="just"/>
            <a:r>
              <a:rPr lang="en-GB" sz="1200" dirty="0" smtClean="0"/>
              <a:t>Facilitate the adoption of ICT platforms for the delivery of government services by all tiers of government (e-government) to achieve dispersal of data services across all population groups and in remote and underserved areas.</a:t>
            </a:r>
          </a:p>
          <a:p>
            <a:pPr lvl="1" algn="just"/>
            <a:endParaRPr lang="en-US" sz="1200" dirty="0" smtClean="0"/>
          </a:p>
          <a:p>
            <a:pPr lvl="1" algn="just"/>
            <a:r>
              <a:rPr lang="en-GB" sz="1200" dirty="0" smtClean="0"/>
              <a:t>Review of existing statutory provisions and implementation of universal service – to widen the scope of projects supported by the USPF (i.e. to include terminal equipment and transport infrastructure such as fibre and satellite).</a:t>
            </a:r>
          </a:p>
          <a:p>
            <a:pPr lvl="1" algn="just"/>
            <a:endParaRPr lang="en-US" sz="1200" dirty="0" smtClean="0"/>
          </a:p>
          <a:p>
            <a:pPr lvl="1" algn="just"/>
            <a:r>
              <a:rPr lang="en-GB" sz="1200" dirty="0" smtClean="0"/>
              <a:t>Review of the contribution and subsidy provisioning mechanism to entrench sustainability and discourage the support of unviable projects with scarce resources that can be more efficiently applied to other sustainable projects.</a:t>
            </a:r>
          </a:p>
          <a:p>
            <a:pPr lvl="1" algn="just"/>
            <a:endParaRPr lang="en-US" sz="1200" dirty="0" smtClean="0"/>
          </a:p>
          <a:p>
            <a:pPr lvl="1" algn="just"/>
            <a:r>
              <a:rPr lang="en-GB" sz="1200" dirty="0" smtClean="0"/>
              <a:t>Recognise that multiple taxation and multiple regulation stunt growth and therefore provide institutional support for expedited approvals and permits, as well as minimal intervention in the roll-out of communications infrastructure in rural areas.</a:t>
            </a:r>
            <a:endParaRPr lang="en-US" sz="12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Titre 1"/>
          <p:cNvSpPr>
            <a:spLocks noGrp="1"/>
          </p:cNvSpPr>
          <p:nvPr>
            <p:ph type="title"/>
          </p:nvPr>
        </p:nvSpPr>
        <p:spPr>
          <a:xfrm>
            <a:off x="2500313" y="152400"/>
            <a:ext cx="6186487" cy="1447800"/>
          </a:xfrm>
        </p:spPr>
        <p:txBody>
          <a:bodyPr/>
          <a:lstStyle/>
          <a:p>
            <a:pPr lvl="0"/>
            <a:r>
              <a:rPr lang="fr-FR" sz="2800" dirty="0" smtClean="0">
                <a:solidFill>
                  <a:schemeClr val="accent1"/>
                </a:solidFill>
              </a:rPr>
              <a:t>ALTON’S RECOMENDATIONS TO THE REGULATORY SUB COMMITTEE</a:t>
            </a:r>
            <a:br>
              <a:rPr lang="fr-FR" sz="2800" dirty="0" smtClean="0">
                <a:solidFill>
                  <a:schemeClr val="accent1"/>
                </a:solidFill>
              </a:rPr>
            </a:br>
            <a:r>
              <a:rPr lang="en-GB" sz="1200" b="1" dirty="0" smtClean="0"/>
              <a:t>National policies on cybercrime, identity theft and other communications related crimes and Propose improved policies on satellite use</a:t>
            </a:r>
            <a:endParaRPr lang="fr-FR" sz="1200" b="1" dirty="0" smtClean="0">
              <a:solidFill>
                <a:schemeClr val="accent1"/>
              </a:solidFill>
            </a:endParaRPr>
          </a:p>
        </p:txBody>
      </p:sp>
      <p:sp>
        <p:nvSpPr>
          <p:cNvPr id="4099" name="Espace réservé du contenu 2"/>
          <p:cNvSpPr>
            <a:spLocks noGrp="1"/>
          </p:cNvSpPr>
          <p:nvPr>
            <p:ph idx="1"/>
          </p:nvPr>
        </p:nvSpPr>
        <p:spPr>
          <a:xfrm>
            <a:off x="2500313" y="1600200"/>
            <a:ext cx="6186487" cy="4525963"/>
          </a:xfrm>
        </p:spPr>
        <p:txBody>
          <a:bodyPr/>
          <a:lstStyle/>
          <a:p>
            <a:pPr lvl="1" algn="just"/>
            <a:r>
              <a:rPr lang="en-GB" sz="1200" dirty="0" smtClean="0"/>
              <a:t>Review existing legal instruments pertaining to procedural and evidential law to permit the usage of electronic evidence, recognition of “cyber-space” and address jurisdictional issues pertaining to the borderless internet. </a:t>
            </a:r>
          </a:p>
          <a:p>
            <a:pPr lvl="1" algn="just"/>
            <a:endParaRPr lang="en-US" sz="1200" dirty="0" smtClean="0"/>
          </a:p>
          <a:p>
            <a:pPr lvl="1" algn="just"/>
            <a:r>
              <a:rPr lang="en-GB" sz="1200" dirty="0" smtClean="0"/>
              <a:t>There is a need to provide statutory definition  and sanctions for new ‘crimes’ created by the advent of internet access and mobile telephony.</a:t>
            </a:r>
          </a:p>
          <a:p>
            <a:pPr lvl="1" algn="just"/>
            <a:endParaRPr lang="en-US" sz="1200" dirty="0" smtClean="0"/>
          </a:p>
          <a:p>
            <a:pPr lvl="1" algn="just"/>
            <a:r>
              <a:rPr lang="en-GB" sz="1200" dirty="0" smtClean="0"/>
              <a:t>Provide recognition and support for the attainment of single national identity management system/database independent of current mobile telephony systems and databases. </a:t>
            </a:r>
          </a:p>
          <a:p>
            <a:pPr lvl="1" algn="just"/>
            <a:endParaRPr lang="en-GB" sz="1200" dirty="0" smtClean="0"/>
          </a:p>
          <a:p>
            <a:pPr lvl="1" algn="just"/>
            <a:r>
              <a:rPr lang="en-GB" sz="1200" b="1" i="1" dirty="0" smtClean="0"/>
              <a:t>Regulation should continue to be technology-neutral, and policy should focus on achieving a cost-effective deployment of technology to achieve development goals. As such it is not considered appropriate to isolate satellite use for attention. </a:t>
            </a:r>
            <a:endParaRPr lang="en-US" sz="1200" dirty="0" smtClean="0"/>
          </a:p>
          <a:p>
            <a:pPr lvl="1" algn="just"/>
            <a:endParaRPr lang="en-US" sz="12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Titre 1"/>
          <p:cNvSpPr>
            <a:spLocks noGrp="1"/>
          </p:cNvSpPr>
          <p:nvPr>
            <p:ph type="title"/>
          </p:nvPr>
        </p:nvSpPr>
        <p:spPr>
          <a:xfrm>
            <a:off x="2500313" y="152400"/>
            <a:ext cx="6186487" cy="1447800"/>
          </a:xfrm>
        </p:spPr>
        <p:txBody>
          <a:bodyPr/>
          <a:lstStyle/>
          <a:p>
            <a:pPr lvl="0"/>
            <a:r>
              <a:rPr lang="fr-FR" sz="2800" dirty="0" smtClean="0">
                <a:solidFill>
                  <a:schemeClr val="accent1"/>
                </a:solidFill>
              </a:rPr>
              <a:t>ALTON’S RECOMENDATIONS TO THE REGULATORY SUB COMMITTEE</a:t>
            </a:r>
            <a:br>
              <a:rPr lang="fr-FR" sz="2800" dirty="0" smtClean="0">
                <a:solidFill>
                  <a:schemeClr val="accent1"/>
                </a:solidFill>
              </a:rPr>
            </a:br>
            <a:r>
              <a:rPr lang="en-GB" sz="1200" b="1" dirty="0" smtClean="0"/>
              <a:t>Propose strategies for the harmonization of regional integration and initiatives and Update the historical information and current statistics of the industry</a:t>
            </a:r>
            <a:endParaRPr lang="fr-FR" sz="1200" b="1" dirty="0" smtClean="0">
              <a:solidFill>
                <a:schemeClr val="accent1"/>
              </a:solidFill>
            </a:endParaRPr>
          </a:p>
        </p:txBody>
      </p:sp>
      <p:sp>
        <p:nvSpPr>
          <p:cNvPr id="4099" name="Espace réservé du contenu 2"/>
          <p:cNvSpPr>
            <a:spLocks noGrp="1"/>
          </p:cNvSpPr>
          <p:nvPr>
            <p:ph idx="1"/>
          </p:nvPr>
        </p:nvSpPr>
        <p:spPr>
          <a:xfrm>
            <a:off x="2500313" y="1600200"/>
            <a:ext cx="6186487" cy="4525963"/>
          </a:xfrm>
        </p:spPr>
        <p:txBody>
          <a:bodyPr/>
          <a:lstStyle/>
          <a:p>
            <a:pPr lvl="1" algn="just"/>
            <a:r>
              <a:rPr lang="en-GB" sz="1200" dirty="0" smtClean="0"/>
              <a:t>Entrench support for WATRA and recognise opportunity that it presents for the harmonisation of regional ICT frameworks.</a:t>
            </a:r>
          </a:p>
          <a:p>
            <a:pPr lvl="1" algn="just"/>
            <a:endParaRPr lang="en-US" sz="1200" dirty="0" smtClean="0"/>
          </a:p>
          <a:p>
            <a:pPr lvl="1" algn="just"/>
            <a:r>
              <a:rPr lang="en-GB" sz="1200" dirty="0" smtClean="0"/>
              <a:t>Provide framework for the support of cross-border offerings. </a:t>
            </a:r>
          </a:p>
          <a:p>
            <a:pPr lvl="1" algn="just"/>
            <a:endParaRPr lang="en-US" sz="1200" dirty="0" smtClean="0"/>
          </a:p>
          <a:p>
            <a:pPr lvl="1" algn="just"/>
            <a:r>
              <a:rPr lang="en-GB" sz="1200" dirty="0" smtClean="0"/>
              <a:t>Commit to the harmonisation of requirements pertaining to licensing, rights-of-way and resource allocation and charges across the region to encourage cross-border operations.</a:t>
            </a:r>
          </a:p>
          <a:p>
            <a:pPr lvl="1" algn="just"/>
            <a:endParaRPr lang="en-US" sz="1200" dirty="0" smtClean="0"/>
          </a:p>
          <a:p>
            <a:pPr lvl="1" algn="just"/>
            <a:r>
              <a:rPr lang="en-GB" sz="1200" dirty="0" smtClean="0"/>
              <a:t>Streamline information gathering powers of the NCC.</a:t>
            </a:r>
          </a:p>
          <a:p>
            <a:pPr lvl="1" algn="just"/>
            <a:endParaRPr lang="en-US" sz="1200" dirty="0" smtClean="0"/>
          </a:p>
          <a:p>
            <a:pPr lvl="1" algn="just"/>
            <a:r>
              <a:rPr lang="en-GB" sz="1200" dirty="0" smtClean="0"/>
              <a:t>Facilitate the regular collection and publication of multi-sectoral data.</a:t>
            </a:r>
          </a:p>
          <a:p>
            <a:pPr lvl="1" algn="just"/>
            <a:endParaRPr lang="en-US" sz="1200" dirty="0" smtClean="0"/>
          </a:p>
          <a:p>
            <a:pPr lvl="1" algn="just"/>
            <a:r>
              <a:rPr lang="en-GB" sz="1200" dirty="0" smtClean="0"/>
              <a:t>Leverage on the development of ICT infrastructure to facilitate development of electronic databases and submission/processing of information.  </a:t>
            </a:r>
            <a:endParaRPr lang="en-US" sz="1200" dirty="0" smtClean="0"/>
          </a:p>
          <a:p>
            <a:pPr lvl="1" algn="just"/>
            <a:endParaRPr lang="en-GB" sz="12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Titre 1"/>
          <p:cNvSpPr>
            <a:spLocks noGrp="1"/>
          </p:cNvSpPr>
          <p:nvPr>
            <p:ph type="title"/>
          </p:nvPr>
        </p:nvSpPr>
        <p:spPr>
          <a:xfrm>
            <a:off x="2500313" y="152400"/>
            <a:ext cx="6186487" cy="1447800"/>
          </a:xfrm>
        </p:spPr>
        <p:txBody>
          <a:bodyPr/>
          <a:lstStyle/>
          <a:p>
            <a:pPr lvl="0"/>
            <a:r>
              <a:rPr lang="fr-FR" sz="2800" dirty="0" smtClean="0">
                <a:solidFill>
                  <a:schemeClr val="accent1"/>
                </a:solidFill>
              </a:rPr>
              <a:t>ALTON’S RECOMENDATIONS TO THE LEGISLATION SUB COMMITTEE</a:t>
            </a:r>
            <a:br>
              <a:rPr lang="fr-FR" sz="2800" dirty="0" smtClean="0">
                <a:solidFill>
                  <a:schemeClr val="accent1"/>
                </a:solidFill>
              </a:rPr>
            </a:br>
            <a:r>
              <a:rPr lang="en-GB" sz="1200" b="1" dirty="0" smtClean="0"/>
              <a:t>Propose national policies concerning cybercrime, identity theft and other communications related crimes and policies that encourage the use of electronic transactions</a:t>
            </a:r>
            <a:endParaRPr lang="fr-FR" sz="1200" b="1" dirty="0" smtClean="0">
              <a:solidFill>
                <a:schemeClr val="accent1"/>
              </a:solidFill>
            </a:endParaRPr>
          </a:p>
        </p:txBody>
      </p:sp>
      <p:sp>
        <p:nvSpPr>
          <p:cNvPr id="4099" name="Espace réservé du contenu 2"/>
          <p:cNvSpPr>
            <a:spLocks noGrp="1"/>
          </p:cNvSpPr>
          <p:nvPr>
            <p:ph idx="1"/>
          </p:nvPr>
        </p:nvSpPr>
        <p:spPr>
          <a:xfrm>
            <a:off x="2500313" y="1600200"/>
            <a:ext cx="6186487" cy="4648200"/>
          </a:xfrm>
        </p:spPr>
        <p:txBody>
          <a:bodyPr/>
          <a:lstStyle/>
          <a:p>
            <a:pPr lvl="1" algn="just"/>
            <a:r>
              <a:rPr lang="en-US" sz="1200" dirty="0" smtClean="0"/>
              <a:t>Policy recognition for the significant positive impact of the communications infrastructure on national development. This will similarly recognize that since negative activities are perpetrated by a small minority, the communications infrastructure must continue to be protected and made available on terms which guarantee its continued deployment for national development. </a:t>
            </a:r>
          </a:p>
          <a:p>
            <a:pPr lvl="1" algn="just"/>
            <a:endParaRPr lang="en-US" sz="1200" dirty="0" smtClean="0"/>
          </a:p>
          <a:p>
            <a:pPr lvl="1" algn="just"/>
            <a:r>
              <a:rPr lang="en-US" sz="1200" dirty="0" smtClean="0"/>
              <a:t>Commitment to a comprehensive consultation process with the industry to ensure review of the current draft Statutes on Cybercrime and related issues.</a:t>
            </a:r>
          </a:p>
          <a:p>
            <a:pPr lvl="1" algn="just"/>
            <a:endParaRPr lang="en-US" sz="1200" dirty="0" smtClean="0"/>
          </a:p>
          <a:p>
            <a:pPr lvl="1" algn="just"/>
            <a:r>
              <a:rPr lang="en-US" sz="1200" dirty="0" smtClean="0"/>
              <a:t>Commitment to the delivery of a reliable and functional national identity database and guarantee of access to such database by pre-defined stakeholders on mutually agreed terms. </a:t>
            </a:r>
          </a:p>
          <a:p>
            <a:pPr lvl="1" algn="just"/>
            <a:endParaRPr lang="en-US" sz="1200" dirty="0" smtClean="0"/>
          </a:p>
          <a:p>
            <a:pPr lvl="1"/>
            <a:r>
              <a:rPr lang="en-US" sz="1200" dirty="0" smtClean="0"/>
              <a:t>Institutional support for the provision and project leadership of mobile payment systems by telecommunications operators in Nigeria, consistent with the practice in other jurisdictions. </a:t>
            </a:r>
          </a:p>
          <a:p>
            <a:pPr lvl="1"/>
            <a:endParaRPr lang="en-US" sz="1200" dirty="0" smtClean="0"/>
          </a:p>
          <a:p>
            <a:pPr lvl="1"/>
            <a:r>
              <a:rPr lang="en-US" sz="1200" dirty="0" smtClean="0"/>
              <a:t>Policy support for the establishment of a comprehensive data protection regime based on international best practice.</a:t>
            </a:r>
          </a:p>
          <a:p>
            <a:pPr lvl="1"/>
            <a:endParaRPr lang="en-US" sz="1200" dirty="0" smtClean="0"/>
          </a:p>
          <a:p>
            <a:pPr lvl="1"/>
            <a:r>
              <a:rPr lang="en-US" sz="1200" dirty="0" smtClean="0"/>
              <a:t>Policy support for the adoption of mobile payment systems by Federal State, and Local Government MDAs as a first step towards the institution of comprehensive electronic transaction systems.</a:t>
            </a:r>
          </a:p>
          <a:p>
            <a:pPr lvl="1" algn="just"/>
            <a:endParaRPr lang="en-US" sz="12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Titre 1"/>
          <p:cNvSpPr>
            <a:spLocks noGrp="1"/>
          </p:cNvSpPr>
          <p:nvPr>
            <p:ph type="title"/>
          </p:nvPr>
        </p:nvSpPr>
        <p:spPr>
          <a:xfrm>
            <a:off x="2500313" y="152400"/>
            <a:ext cx="6186487" cy="1447800"/>
          </a:xfrm>
        </p:spPr>
        <p:txBody>
          <a:bodyPr/>
          <a:lstStyle/>
          <a:p>
            <a:pPr lvl="0"/>
            <a:r>
              <a:rPr lang="fr-FR" sz="2800" dirty="0" smtClean="0">
                <a:solidFill>
                  <a:schemeClr val="accent1"/>
                </a:solidFill>
              </a:rPr>
              <a:t>ALTON’S RECOMENDATIONS TO THE LEGISLATION SUB COMMITTEE</a:t>
            </a:r>
            <a:br>
              <a:rPr lang="fr-FR" sz="2800" dirty="0" smtClean="0">
                <a:solidFill>
                  <a:schemeClr val="accent1"/>
                </a:solidFill>
              </a:rPr>
            </a:br>
            <a:r>
              <a:rPr lang="en-GB" sz="1200" b="1" dirty="0" smtClean="0"/>
              <a:t>Propose policies that enforce the  mandatory use of a local internet gateway for local traffic</a:t>
            </a:r>
            <a:endParaRPr lang="fr-FR" sz="1200" b="1" dirty="0" smtClean="0">
              <a:solidFill>
                <a:schemeClr val="accent1"/>
              </a:solidFill>
            </a:endParaRPr>
          </a:p>
        </p:txBody>
      </p:sp>
      <p:sp>
        <p:nvSpPr>
          <p:cNvPr id="4099" name="Espace réservé du contenu 2"/>
          <p:cNvSpPr>
            <a:spLocks noGrp="1"/>
          </p:cNvSpPr>
          <p:nvPr>
            <p:ph idx="1"/>
          </p:nvPr>
        </p:nvSpPr>
        <p:spPr>
          <a:xfrm>
            <a:off x="2500313" y="1600200"/>
            <a:ext cx="6186487" cy="4648200"/>
          </a:xfrm>
        </p:spPr>
        <p:txBody>
          <a:bodyPr/>
          <a:lstStyle/>
          <a:p>
            <a:pPr lvl="1" algn="just"/>
            <a:r>
              <a:rPr lang="en-US" sz="1200" dirty="0" smtClean="0"/>
              <a:t>Liberalisation of internet gateways (as opposed to current framework where only one local internet gateway has been licensed).</a:t>
            </a:r>
          </a:p>
          <a:p>
            <a:pPr lvl="1" algn="just"/>
            <a:endParaRPr lang="en-US" sz="1200" dirty="0" smtClean="0"/>
          </a:p>
          <a:p>
            <a:pPr lvl="1" algn="just"/>
            <a:r>
              <a:rPr lang="en-US" sz="1200" dirty="0" smtClean="0"/>
              <a:t>Policy Support for the incentivisation of usage of local internet gateways. </a:t>
            </a:r>
          </a:p>
          <a:p>
            <a:pPr lvl="1" algn="just"/>
            <a:endParaRPr lang="en-US" sz="1200" dirty="0" smtClean="0"/>
          </a:p>
          <a:p>
            <a:pPr lvl="1" algn="just"/>
            <a:r>
              <a:rPr lang="en-US" sz="1200" dirty="0" smtClean="0"/>
              <a:t>Initiatives which abridge constitutionally guaranteed rights (such as Lawful Interception) should be implemented with strict controls and under judicial supervision.  </a:t>
            </a:r>
          </a:p>
          <a:p>
            <a:pPr lvl="1" algn="just"/>
            <a:endParaRPr lang="en-US" sz="1200" dirty="0" smtClean="0"/>
          </a:p>
          <a:p>
            <a:pPr lvl="1" algn="just"/>
            <a:r>
              <a:rPr lang="en-US" sz="1200" dirty="0" smtClean="0"/>
              <a:t>Statutory protection of consumer rights in accordance with Constitutional provisions so as to specifically define any governmental incursions eroding such rights in the interests of national and public safety.</a:t>
            </a:r>
          </a:p>
          <a:p>
            <a:pPr lvl="1" algn="just"/>
            <a:endParaRPr lang="en-US" sz="1200" dirty="0" smtClean="0"/>
          </a:p>
          <a:p>
            <a:pPr lvl="1" algn="just"/>
            <a:r>
              <a:rPr lang="en-US" sz="1200" dirty="0" smtClean="0"/>
              <a:t>A robust framework for lawful interception and monitoring addressing the rights and interests of all stakeholders concerned is essential.</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219200"/>
          </a:xfrm>
        </p:spPr>
        <p:txBody>
          <a:bodyPr/>
          <a:lstStyle/>
          <a:p>
            <a:r>
              <a:rPr lang="en-US" sz="2800" b="1" dirty="0" smtClean="0"/>
              <a:t>The End</a:t>
            </a:r>
            <a:br>
              <a:rPr lang="en-US" sz="2800" b="1" dirty="0" smtClean="0"/>
            </a:br>
            <a:r>
              <a:rPr lang="en-US" sz="2800" b="1" dirty="0" smtClean="0"/>
              <a:t>ALTON thanks you for listening! </a:t>
            </a:r>
            <a:endParaRPr lang="en-US" sz="28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Titre 1"/>
          <p:cNvSpPr>
            <a:spLocks noGrp="1"/>
          </p:cNvSpPr>
          <p:nvPr>
            <p:ph type="title"/>
          </p:nvPr>
        </p:nvSpPr>
        <p:spPr/>
        <p:txBody>
          <a:bodyPr/>
          <a:lstStyle/>
          <a:p>
            <a:pPr eaLnBrk="1" hangingPunct="1"/>
            <a:r>
              <a:rPr lang="fr-FR" sz="2800" b="1" dirty="0" smtClean="0"/>
              <a:t>NEED FOR A REVIEW OF THE COMMUNICATIONS POLICY </a:t>
            </a:r>
          </a:p>
        </p:txBody>
      </p:sp>
      <p:sp>
        <p:nvSpPr>
          <p:cNvPr id="3075" name="Espace réservé du contenu 2"/>
          <p:cNvSpPr>
            <a:spLocks noGrp="1"/>
          </p:cNvSpPr>
          <p:nvPr>
            <p:ph idx="1"/>
          </p:nvPr>
        </p:nvSpPr>
        <p:spPr>
          <a:xfrm>
            <a:off x="457200" y="1524000"/>
            <a:ext cx="8229600" cy="4833938"/>
          </a:xfrm>
        </p:spPr>
        <p:txBody>
          <a:bodyPr/>
          <a:lstStyle/>
          <a:p>
            <a:pPr lvl="0" algn="just"/>
            <a:r>
              <a:rPr lang="en-GB" sz="1200" dirty="0" smtClean="0"/>
              <a:t>ALTON considers the initiative of the MoIC to review the National Telecommunications Policy timely, highly appropriate and desirable as it will ensure that the proposed policy framework is aligned with the technological, competition and other developments which have taken place in the domestic and international markets since the articulation of the current National Telecoms Policy (NTP) and the Vision 20:2020 document and vice versa. </a:t>
            </a:r>
          </a:p>
          <a:p>
            <a:pPr lvl="0" algn="just"/>
            <a:endParaRPr lang="en-GB" sz="1200" dirty="0" smtClean="0"/>
          </a:p>
          <a:p>
            <a:pPr lvl="0" algn="just"/>
            <a:r>
              <a:rPr lang="en-GB" sz="1200" dirty="0" smtClean="0"/>
              <a:t>The highly dynamic market is witnessing a fast-paced evolution towards service and technological convergence and ALTON has not made separate recommendations to the Broadcasting, ICT/Telecommunications Sub-committees. The review of the National Policy will ensure that the proposed national framework meets the requirements of an increasingly converged and competitive industry and as such ALTON recommends that the Policy be renamed the “National Policy on Communications” (NPC)  and its contents suitably amended. </a:t>
            </a:r>
            <a:endParaRPr lang="en-US" sz="1200" dirty="0" smtClean="0"/>
          </a:p>
          <a:p>
            <a:pPr algn="just">
              <a:buNone/>
            </a:pPr>
            <a:r>
              <a:rPr lang="en-GB" sz="1200" b="1" dirty="0" smtClean="0"/>
              <a:t> </a:t>
            </a:r>
            <a:endParaRPr lang="en-US" sz="1200" dirty="0" smtClean="0"/>
          </a:p>
          <a:p>
            <a:pPr lvl="0" algn="just"/>
            <a:r>
              <a:rPr lang="en-GB" sz="1200" dirty="0" smtClean="0"/>
              <a:t>The NPC document should take due cognisance of the need for government to commit to the following:</a:t>
            </a:r>
          </a:p>
          <a:p>
            <a:pPr lvl="0" algn="just">
              <a:buFont typeface="+mj-lt"/>
              <a:buAutoNum type="arabicPeriod"/>
            </a:pPr>
            <a:r>
              <a:rPr lang="en-GB" sz="1200" dirty="0" smtClean="0"/>
              <a:t>provision of enabling infrastructure required to drive growth of ICT as a driver of economic growth provision (or facilitate the provision) of adequate power for the industry</a:t>
            </a:r>
          </a:p>
          <a:p>
            <a:pPr lvl="0" algn="just">
              <a:buFont typeface="+mj-lt"/>
              <a:buAutoNum type="arabicPeriod"/>
            </a:pPr>
            <a:r>
              <a:rPr lang="en-GB" sz="1200" dirty="0" smtClean="0"/>
              <a:t>Elimination of the incidence of multiple taxation and regulation</a:t>
            </a:r>
          </a:p>
          <a:p>
            <a:pPr lvl="0" algn="just">
              <a:buFont typeface="+mj-lt"/>
              <a:buAutoNum type="arabicPeriod"/>
            </a:pPr>
            <a:r>
              <a:rPr lang="en-GB" sz="1200" dirty="0" smtClean="0"/>
              <a:t>According telecommunications infrastructure the status of essential national infrastructure demanding a high level of protection physically and legally to protect telecommunications facilities from sabotage.</a:t>
            </a:r>
            <a:endParaRPr lang="en-US" sz="1200" dirty="0" smtClean="0"/>
          </a:p>
          <a:p>
            <a:pPr algn="just">
              <a:buNone/>
            </a:pPr>
            <a:r>
              <a:rPr lang="en-GB" sz="1200" b="1" dirty="0" smtClean="0"/>
              <a:t> </a:t>
            </a:r>
            <a:endParaRPr lang="en-US" sz="1200" dirty="0" smtClean="0"/>
          </a:p>
          <a:p>
            <a:pPr lvl="0" algn="just"/>
            <a:r>
              <a:rPr lang="en-GB" sz="1200" dirty="0" smtClean="0"/>
              <a:t>ALTON highly advises full compliance with </a:t>
            </a:r>
            <a:r>
              <a:rPr lang="en-GB" sz="1200" b="1" dirty="0" smtClean="0"/>
              <a:t>Section 24 of the Nigerian Communications Act (NCA) 2003 </a:t>
            </a:r>
            <a:r>
              <a:rPr lang="en-GB" sz="1200" dirty="0" smtClean="0"/>
              <a:t>which provides that before embarking on a review and/or formulation of the Communications Policy for Nigeria, that the Minister shall direct the NCC on its behalf to undertake a public consultative process regarding the policy formulation or modification and the NCA obligates the Minister and the Review Council to take into account the findings of the consultative process in the review and/or formulation of the Communications Policy for Nigeria. </a:t>
            </a:r>
            <a:endParaRPr lang="en-US" sz="1200" dirty="0" smtClean="0"/>
          </a:p>
          <a:p>
            <a:pPr algn="just">
              <a:buNone/>
            </a:pPr>
            <a:endParaRPr lang="en-US" sz="12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Titre 1"/>
          <p:cNvSpPr>
            <a:spLocks noGrp="1"/>
          </p:cNvSpPr>
          <p:nvPr>
            <p:ph type="title"/>
          </p:nvPr>
        </p:nvSpPr>
        <p:spPr>
          <a:xfrm>
            <a:off x="2500313" y="152400"/>
            <a:ext cx="6186487" cy="1447800"/>
          </a:xfrm>
        </p:spPr>
        <p:txBody>
          <a:bodyPr/>
          <a:lstStyle/>
          <a:p>
            <a:r>
              <a:rPr lang="fr-FR" sz="2800" dirty="0" smtClean="0">
                <a:solidFill>
                  <a:schemeClr val="accent1"/>
                </a:solidFill>
              </a:rPr>
              <a:t>ALTON’S RECOMENDATIONS TO THE INFRASTRUCTURE SUB COMMITTEE</a:t>
            </a:r>
            <a:br>
              <a:rPr lang="fr-FR" sz="2800" dirty="0" smtClean="0">
                <a:solidFill>
                  <a:schemeClr val="accent1"/>
                </a:solidFill>
              </a:rPr>
            </a:br>
            <a:r>
              <a:rPr lang="en-GB" sz="2800" dirty="0" smtClean="0"/>
              <a:t> </a:t>
            </a:r>
            <a:r>
              <a:rPr lang="en-GB" sz="1200" b="1" dirty="0" smtClean="0"/>
              <a:t>Propose strategies for the continued reform, deregulation and sustained attraction of the private sector in the development of the Communications industry</a:t>
            </a:r>
            <a:endParaRPr lang="fr-FR" sz="1200" b="1" dirty="0" smtClean="0">
              <a:solidFill>
                <a:schemeClr val="accent1"/>
              </a:solidFill>
            </a:endParaRPr>
          </a:p>
        </p:txBody>
      </p:sp>
      <p:sp>
        <p:nvSpPr>
          <p:cNvPr id="4099" name="Espace réservé du contenu 2"/>
          <p:cNvSpPr>
            <a:spLocks noGrp="1"/>
          </p:cNvSpPr>
          <p:nvPr>
            <p:ph idx="1"/>
          </p:nvPr>
        </p:nvSpPr>
        <p:spPr>
          <a:xfrm>
            <a:off x="2500313" y="1600200"/>
            <a:ext cx="6186487" cy="4525963"/>
          </a:xfrm>
        </p:spPr>
        <p:txBody>
          <a:bodyPr/>
          <a:lstStyle/>
          <a:p>
            <a:pPr lvl="1" algn="just"/>
            <a:r>
              <a:rPr lang="en-GB" sz="1200" dirty="0" smtClean="0"/>
              <a:t>Extension of tax holidays and other fiscal/financial incentives – premised on the gains that have accrued to the industry and the Nigerian economy as a whole from the impact of the tax holidays earlier granted (i.e. </a:t>
            </a:r>
            <a:r>
              <a:rPr lang="en-US" sz="1200" dirty="0" smtClean="0"/>
              <a:t>increase in National teledensity, development of National backbone and rural telephony penetration)</a:t>
            </a:r>
            <a:r>
              <a:rPr lang="en-GB" sz="1200" dirty="0" smtClean="0"/>
              <a:t>.</a:t>
            </a:r>
          </a:p>
          <a:p>
            <a:pPr lvl="1" algn="just">
              <a:buNone/>
            </a:pPr>
            <a:endParaRPr lang="en-US" sz="1200" dirty="0" smtClean="0"/>
          </a:p>
          <a:p>
            <a:pPr lvl="1" algn="just"/>
            <a:r>
              <a:rPr lang="en-GB" sz="1200" dirty="0" smtClean="0"/>
              <a:t>Commitment to support infrastructure roll-out through the harmonisation of requirements by Federal, State and Local Government MDAs and the elimination of onerous terms and conditions (such as the proposed demand for site-specific EIAs and EAs).</a:t>
            </a:r>
          </a:p>
          <a:p>
            <a:pPr lvl="1" algn="just">
              <a:buNone/>
            </a:pPr>
            <a:endParaRPr lang="en-US" sz="1200" dirty="0" smtClean="0"/>
          </a:p>
          <a:p>
            <a:pPr lvl="1" algn="just"/>
            <a:r>
              <a:rPr lang="en-GB" sz="1200" dirty="0" smtClean="0"/>
              <a:t>Commitment and support for the deepening of competition across the ICT Market.</a:t>
            </a:r>
          </a:p>
          <a:p>
            <a:pPr lvl="1" algn="just">
              <a:buNone/>
            </a:pPr>
            <a:endParaRPr lang="en-US" sz="1200" dirty="0" smtClean="0"/>
          </a:p>
          <a:p>
            <a:pPr lvl="1" algn="just"/>
            <a:r>
              <a:rPr lang="en-GB" sz="1200" dirty="0" smtClean="0"/>
              <a:t>Development of annual operational plans by the ICT regulator, NCC with input from the industry to aid planning and projections.</a:t>
            </a:r>
          </a:p>
          <a:p>
            <a:pPr lvl="1" algn="just">
              <a:buNone/>
            </a:pPr>
            <a:endParaRPr lang="en-US" sz="1200" dirty="0" smtClean="0"/>
          </a:p>
          <a:p>
            <a:pPr lvl="1" algn="just"/>
            <a:r>
              <a:rPr lang="en-GB" sz="1200" dirty="0" smtClean="0"/>
              <a:t>Review regulatory charging principles to reflect cost recovery and de-emphasise rent-seeking fees/charges (all fees and charges, including annual operating levies should be based on recovering the administrative cost of regulatory services, not “profit” or economic rent).</a:t>
            </a:r>
          </a:p>
          <a:p>
            <a:pPr lvl="1" algn="just">
              <a:buNone/>
            </a:pPr>
            <a:endParaRPr lang="en-US" sz="1200" dirty="0" smtClean="0"/>
          </a:p>
          <a:p>
            <a:pPr lvl="1" algn="just"/>
            <a:r>
              <a:rPr lang="en-GB" sz="1200" dirty="0" smtClean="0"/>
              <a:t>Investment protection and profit repatriation guarantees. </a:t>
            </a:r>
          </a:p>
          <a:p>
            <a:pPr lvl="1" algn="just">
              <a:buNone/>
            </a:pPr>
            <a:endParaRPr lang="en-US" sz="1200" dirty="0" smtClean="0"/>
          </a:p>
          <a:p>
            <a:pPr eaLnBrk="1" hangingPunct="1">
              <a:buNone/>
            </a:pPr>
            <a:endParaRPr lang="fr-FR" dirty="0" smtClean="0">
              <a:solidFill>
                <a:schemeClr val="accent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Titre 1"/>
          <p:cNvSpPr>
            <a:spLocks noGrp="1"/>
          </p:cNvSpPr>
          <p:nvPr>
            <p:ph type="title"/>
          </p:nvPr>
        </p:nvSpPr>
        <p:spPr>
          <a:xfrm>
            <a:off x="2500313" y="152400"/>
            <a:ext cx="6186487" cy="1447800"/>
          </a:xfrm>
        </p:spPr>
        <p:txBody>
          <a:bodyPr/>
          <a:lstStyle/>
          <a:p>
            <a:r>
              <a:rPr lang="fr-FR" sz="2800" dirty="0" smtClean="0">
                <a:solidFill>
                  <a:schemeClr val="accent1"/>
                </a:solidFill>
              </a:rPr>
              <a:t>ALTON’S RECOMENDATIONS TO THE INFRASTRUCTURE SUB COMMITTEE</a:t>
            </a:r>
            <a:br>
              <a:rPr lang="fr-FR" sz="2800" dirty="0" smtClean="0">
                <a:solidFill>
                  <a:schemeClr val="accent1"/>
                </a:solidFill>
              </a:rPr>
            </a:br>
            <a:r>
              <a:rPr lang="en-GB" sz="2800" dirty="0" smtClean="0"/>
              <a:t> </a:t>
            </a:r>
            <a:r>
              <a:rPr lang="en-GB" sz="1200" b="1" dirty="0" smtClean="0"/>
              <a:t>Propose strategies for the continued reform, deregulation and sustained attraction of the private sector in the development of the communications industry Cont’d</a:t>
            </a:r>
            <a:endParaRPr lang="fr-FR" sz="1200" b="1" dirty="0" smtClean="0">
              <a:solidFill>
                <a:schemeClr val="accent1"/>
              </a:solidFill>
            </a:endParaRPr>
          </a:p>
        </p:txBody>
      </p:sp>
      <p:sp>
        <p:nvSpPr>
          <p:cNvPr id="4099" name="Espace réservé du contenu 2"/>
          <p:cNvSpPr>
            <a:spLocks noGrp="1"/>
          </p:cNvSpPr>
          <p:nvPr>
            <p:ph idx="1"/>
          </p:nvPr>
        </p:nvSpPr>
        <p:spPr>
          <a:xfrm>
            <a:off x="2500313" y="1600200"/>
            <a:ext cx="6186487" cy="5105400"/>
          </a:xfrm>
        </p:spPr>
        <p:txBody>
          <a:bodyPr/>
          <a:lstStyle/>
          <a:p>
            <a:pPr lvl="1" algn="just"/>
            <a:r>
              <a:rPr lang="en-GB" sz="1200" dirty="0" smtClean="0"/>
              <a:t>Champion support for the creation of “one-stop shops” for procurement of all approvals and permits required for the building and development of infrastructure.</a:t>
            </a:r>
          </a:p>
          <a:p>
            <a:pPr lvl="1" algn="just">
              <a:buNone/>
            </a:pPr>
            <a:endParaRPr lang="en-US" sz="1200" dirty="0" smtClean="0"/>
          </a:p>
          <a:p>
            <a:pPr lvl="1" algn="just"/>
            <a:r>
              <a:rPr lang="en-US" sz="1200" dirty="0" smtClean="0"/>
              <a:t>Clear support for harmonized duty and tariff framework; speedy clearance and clarification of “special” duty regime and concessions for communications equipment, particularly backbone infrastructure.</a:t>
            </a:r>
          </a:p>
          <a:p>
            <a:pPr lvl="1" algn="just">
              <a:buNone/>
            </a:pPr>
            <a:endParaRPr lang="en-US" sz="1200" dirty="0" smtClean="0"/>
          </a:p>
          <a:p>
            <a:pPr lvl="1" algn="just"/>
            <a:r>
              <a:rPr lang="en-US" sz="1200" dirty="0" smtClean="0"/>
              <a:t>Continued emphasis on effective power sector reforms as critical to telecommunications development.</a:t>
            </a:r>
          </a:p>
          <a:p>
            <a:pPr lvl="1" algn="just">
              <a:buNone/>
            </a:pPr>
            <a:endParaRPr lang="en-US" sz="1200" dirty="0" smtClean="0"/>
          </a:p>
          <a:p>
            <a:pPr lvl="1" algn="just"/>
            <a:r>
              <a:rPr lang="en-US" sz="1200" dirty="0" smtClean="0"/>
              <a:t>Support for elimination of legislation that is not investor-friendly (e.g. National ICT and Technology Development Agency (NITDA) Bill, Corporate Social Responsibility Bill, Telecoms Equity Bill, etc).</a:t>
            </a:r>
          </a:p>
          <a:p>
            <a:pPr lvl="1" algn="just">
              <a:buNone/>
            </a:pPr>
            <a:endParaRPr lang="en-US" sz="1200" dirty="0" smtClean="0"/>
          </a:p>
          <a:p>
            <a:pPr lvl="1" algn="just"/>
            <a:r>
              <a:rPr lang="en-US" sz="1200" dirty="0" smtClean="0"/>
              <a:t>Commitment to strengthening private sector engagement and consultation to facilitate inclusive process for policy formulation for the sector.</a:t>
            </a:r>
          </a:p>
          <a:p>
            <a:pPr lvl="1" algn="just">
              <a:buNone/>
            </a:pPr>
            <a:endParaRPr lang="en-US" sz="1200" dirty="0" smtClean="0"/>
          </a:p>
          <a:p>
            <a:pPr lvl="1" algn="just"/>
            <a:r>
              <a:rPr lang="en-GB" sz="1200" dirty="0" smtClean="0"/>
              <a:t>Expedited enactment of the Critical Infrastructure Protection Bill to protect telecoms infrastructure as key national infrastructure.</a:t>
            </a:r>
          </a:p>
          <a:p>
            <a:pPr lvl="1" algn="just">
              <a:buNone/>
            </a:pPr>
            <a:endParaRPr lang="en-US" sz="1200" dirty="0" smtClean="0"/>
          </a:p>
          <a:p>
            <a:pPr lvl="1" algn="just"/>
            <a:r>
              <a:rPr lang="en-GB" sz="1200" dirty="0" smtClean="0"/>
              <a:t>Promote an understanding of the sector in the financial industry with a view to ensuring adequate funding for the operations of the sector.</a:t>
            </a:r>
          </a:p>
          <a:p>
            <a:pPr lvl="1" algn="just"/>
            <a:r>
              <a:rPr lang="en-GB" sz="1200" dirty="0" smtClean="0"/>
              <a:t>Completion of Government’s privatisation, deregulation and commercialisation program in the industry - </a:t>
            </a:r>
            <a:r>
              <a:rPr lang="en-GB" sz="1200" i="1" dirty="0" smtClean="0"/>
              <a:t>a fully liberalised ICT sector with government’s interests  divested to ensure a level playing field and the effective use of scarce resources.</a:t>
            </a:r>
            <a:endParaRPr lang="en-US" sz="1200" dirty="0" smtClean="0"/>
          </a:p>
          <a:p>
            <a:pPr lvl="0">
              <a:buNone/>
            </a:pPr>
            <a:endParaRPr lang="en-US" sz="1200" dirty="0" smtClean="0"/>
          </a:p>
          <a:p>
            <a:pPr eaLnBrk="1" hangingPunct="1">
              <a:buNone/>
            </a:pPr>
            <a:endParaRPr lang="fr-FR" dirty="0" smtClean="0">
              <a:solidFill>
                <a:schemeClr val="accent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Titre 1"/>
          <p:cNvSpPr>
            <a:spLocks noGrp="1"/>
          </p:cNvSpPr>
          <p:nvPr>
            <p:ph type="title"/>
          </p:nvPr>
        </p:nvSpPr>
        <p:spPr>
          <a:xfrm>
            <a:off x="2500313" y="152400"/>
            <a:ext cx="6186487" cy="1447800"/>
          </a:xfrm>
        </p:spPr>
        <p:txBody>
          <a:bodyPr/>
          <a:lstStyle/>
          <a:p>
            <a:r>
              <a:rPr lang="fr-FR" sz="2800" dirty="0" smtClean="0">
                <a:solidFill>
                  <a:schemeClr val="accent1"/>
                </a:solidFill>
              </a:rPr>
              <a:t/>
            </a:r>
            <a:br>
              <a:rPr lang="fr-FR" sz="2800" dirty="0" smtClean="0">
                <a:solidFill>
                  <a:schemeClr val="accent1"/>
                </a:solidFill>
              </a:rPr>
            </a:br>
            <a:r>
              <a:rPr lang="fr-FR" sz="2800" dirty="0" smtClean="0">
                <a:solidFill>
                  <a:schemeClr val="accent1"/>
                </a:solidFill>
              </a:rPr>
              <a:t/>
            </a:r>
            <a:br>
              <a:rPr lang="fr-FR" sz="2800" dirty="0" smtClean="0">
                <a:solidFill>
                  <a:schemeClr val="accent1"/>
                </a:solidFill>
              </a:rPr>
            </a:br>
            <a:r>
              <a:rPr lang="fr-FR" sz="2800" dirty="0" smtClean="0">
                <a:solidFill>
                  <a:schemeClr val="accent1"/>
                </a:solidFill>
              </a:rPr>
              <a:t>ALTON’S RECOMENDATIONS TO THE INFRASTRUCTURE SUB COMMITTEE</a:t>
            </a:r>
            <a:br>
              <a:rPr lang="fr-FR" sz="2800" dirty="0" smtClean="0">
                <a:solidFill>
                  <a:schemeClr val="accent1"/>
                </a:solidFill>
              </a:rPr>
            </a:br>
            <a:r>
              <a:rPr lang="en-GB" sz="1200" b="1" dirty="0" smtClean="0"/>
              <a:t>Strategies that ensure improved quality and affordability of communications services, increased geographical spread of communications service in Nigeria and wide spread internet and broadband penetration</a:t>
            </a:r>
            <a:r>
              <a:rPr lang="en-US" sz="2800" dirty="0" smtClean="0"/>
              <a:t/>
            </a:r>
            <a:br>
              <a:rPr lang="en-US" sz="2800" dirty="0" smtClean="0"/>
            </a:br>
            <a:r>
              <a:rPr lang="en-US" sz="2800" b="1" dirty="0" smtClean="0"/>
              <a:t/>
            </a:r>
            <a:br>
              <a:rPr lang="en-US" sz="2800" b="1" dirty="0" smtClean="0"/>
            </a:br>
            <a:r>
              <a:rPr lang="fr-FR" sz="2800" dirty="0" smtClean="0">
                <a:solidFill>
                  <a:schemeClr val="accent1"/>
                </a:solidFill>
              </a:rPr>
              <a:t/>
            </a:r>
            <a:br>
              <a:rPr lang="fr-FR" sz="2800" dirty="0" smtClean="0">
                <a:solidFill>
                  <a:schemeClr val="accent1"/>
                </a:solidFill>
              </a:rPr>
            </a:br>
            <a:endParaRPr lang="fr-FR" sz="1200" b="1" dirty="0" smtClean="0">
              <a:solidFill>
                <a:schemeClr val="accent1"/>
              </a:solidFill>
            </a:endParaRPr>
          </a:p>
        </p:txBody>
      </p:sp>
      <p:sp>
        <p:nvSpPr>
          <p:cNvPr id="4099" name="Espace réservé du contenu 2"/>
          <p:cNvSpPr>
            <a:spLocks noGrp="1"/>
          </p:cNvSpPr>
          <p:nvPr>
            <p:ph idx="1"/>
          </p:nvPr>
        </p:nvSpPr>
        <p:spPr>
          <a:xfrm>
            <a:off x="2500313" y="1600200"/>
            <a:ext cx="6186487" cy="4525963"/>
          </a:xfrm>
        </p:spPr>
        <p:txBody>
          <a:bodyPr/>
          <a:lstStyle/>
          <a:p>
            <a:pPr lvl="1" algn="just"/>
            <a:r>
              <a:rPr lang="en-US" sz="1200" dirty="0" smtClean="0"/>
              <a:t>Commitment to strengthening private sector engagement and consultation to facilitate inclusive process for policy formulation for the sector.</a:t>
            </a:r>
          </a:p>
          <a:p>
            <a:pPr lvl="1" algn="just">
              <a:buNone/>
            </a:pPr>
            <a:endParaRPr lang="en-US" sz="1200" dirty="0" smtClean="0"/>
          </a:p>
          <a:p>
            <a:pPr lvl="1" algn="just"/>
            <a:r>
              <a:rPr lang="en-GB" sz="1200" dirty="0" smtClean="0"/>
              <a:t>Enhance support for the Promotion of Critical Infrastructure Protection Bill to protect telecoms infrastructure as key national infrastructure.</a:t>
            </a:r>
          </a:p>
          <a:p>
            <a:pPr lvl="1" algn="just">
              <a:buNone/>
            </a:pPr>
            <a:endParaRPr lang="en-US" sz="1200" dirty="0" smtClean="0"/>
          </a:p>
          <a:p>
            <a:pPr lvl="1" algn="just"/>
            <a:r>
              <a:rPr lang="en-GB" sz="1200" dirty="0" smtClean="0"/>
              <a:t>Provide subsidies and financial/fiscal incentives to service providers in underserved and unserved areas of the Federation.</a:t>
            </a:r>
          </a:p>
          <a:p>
            <a:pPr lvl="1" algn="just"/>
            <a:endParaRPr lang="en-GB" sz="1200" dirty="0" smtClean="0"/>
          </a:p>
          <a:p>
            <a:pPr lvl="1" algn="just"/>
            <a:r>
              <a:rPr lang="en-GB" sz="1200" dirty="0" smtClean="0"/>
              <a:t>Development of national broadband penetration policy, leveraging on existing universal service frameworks.</a:t>
            </a:r>
          </a:p>
          <a:p>
            <a:pPr lvl="1" algn="just">
              <a:buNone/>
            </a:pPr>
            <a:endParaRPr lang="en-US" sz="1200" dirty="0" smtClean="0"/>
          </a:p>
          <a:p>
            <a:pPr lvl="1" algn="just"/>
            <a:r>
              <a:rPr lang="en-GB" sz="1200" dirty="0" smtClean="0"/>
              <a:t>Clear roadmap for harvesting the “digital dividend” spectrum (between 200 MHz to 1 GHz. </a:t>
            </a:r>
            <a:r>
              <a:rPr lang="en-US" sz="1200" dirty="0" smtClean="0"/>
              <a:t>Good signal propagation characteristics, requires less infrastructure to provide wider mobile coverage enabling provision of communications services in rural areas at lower cost. If just 25%, or around 100MHz, of the spectrum currently used by analogue TV (470 - 862 MHz) was re-allocated to mobile communications, the mobile industry could dramatically speed up the rollout of broadband communications and increase coverage</a:t>
            </a:r>
            <a:r>
              <a:rPr lang="en-GB" sz="1200" dirty="0" smtClean="0"/>
              <a:t>) and competitive allocation of the resource.</a:t>
            </a:r>
          </a:p>
          <a:p>
            <a:pPr lvl="1" algn="just">
              <a:buNone/>
            </a:pPr>
            <a:endParaRPr lang="en-GB" sz="1200" dirty="0" smtClean="0"/>
          </a:p>
          <a:p>
            <a:pPr lvl="1" algn="just"/>
            <a:r>
              <a:rPr lang="en-GB" sz="1200" dirty="0" smtClean="0"/>
              <a:t>Provision of support for the development of broadband infrastructure.</a:t>
            </a:r>
            <a:endParaRPr lang="en-US" sz="1200" dirty="0" smtClean="0"/>
          </a:p>
          <a:p>
            <a:pPr lvl="1" algn="just">
              <a:buNone/>
            </a:pPr>
            <a:endParaRPr lang="en-US" sz="12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Titre 1"/>
          <p:cNvSpPr>
            <a:spLocks noGrp="1"/>
          </p:cNvSpPr>
          <p:nvPr>
            <p:ph type="title"/>
          </p:nvPr>
        </p:nvSpPr>
        <p:spPr>
          <a:xfrm>
            <a:off x="2500313" y="152400"/>
            <a:ext cx="6186487" cy="1447800"/>
          </a:xfrm>
        </p:spPr>
        <p:txBody>
          <a:bodyPr/>
          <a:lstStyle/>
          <a:p>
            <a:pPr lvl="0"/>
            <a:r>
              <a:rPr lang="fr-FR" sz="2800" dirty="0" smtClean="0">
                <a:solidFill>
                  <a:schemeClr val="accent1"/>
                </a:solidFill>
              </a:rPr>
              <a:t/>
            </a:r>
            <a:br>
              <a:rPr lang="fr-FR" sz="2800" dirty="0" smtClean="0">
                <a:solidFill>
                  <a:schemeClr val="accent1"/>
                </a:solidFill>
              </a:rPr>
            </a:br>
            <a:r>
              <a:rPr lang="fr-FR" sz="2800" dirty="0" smtClean="0">
                <a:solidFill>
                  <a:schemeClr val="accent1"/>
                </a:solidFill>
              </a:rPr>
              <a:t/>
            </a:r>
            <a:br>
              <a:rPr lang="fr-FR" sz="2800" dirty="0" smtClean="0">
                <a:solidFill>
                  <a:schemeClr val="accent1"/>
                </a:solidFill>
              </a:rPr>
            </a:br>
            <a:r>
              <a:rPr lang="fr-FR" sz="2800" dirty="0" smtClean="0">
                <a:solidFill>
                  <a:schemeClr val="accent1"/>
                </a:solidFill>
              </a:rPr>
              <a:t/>
            </a:r>
            <a:br>
              <a:rPr lang="fr-FR" sz="2800" dirty="0" smtClean="0">
                <a:solidFill>
                  <a:schemeClr val="accent1"/>
                </a:solidFill>
              </a:rPr>
            </a:br>
            <a:r>
              <a:rPr lang="fr-FR" sz="2800" dirty="0" smtClean="0">
                <a:solidFill>
                  <a:schemeClr val="accent1"/>
                </a:solidFill>
              </a:rPr>
              <a:t>ALTON’S RECOMENDATIONS TO THE INFRASTRUCTURE SUB COMMITTEE</a:t>
            </a:r>
            <a:br>
              <a:rPr lang="fr-FR" sz="2800" dirty="0" smtClean="0">
                <a:solidFill>
                  <a:schemeClr val="accent1"/>
                </a:solidFill>
              </a:rPr>
            </a:br>
            <a:r>
              <a:rPr lang="en-GB" sz="1200" b="1" dirty="0" smtClean="0"/>
              <a:t>Propose policies to incentivize Operators to work towards universal service provision in Nigeria</a:t>
            </a:r>
            <a:r>
              <a:rPr lang="en-US" sz="2800" dirty="0" smtClean="0"/>
              <a:t/>
            </a:r>
            <a:br>
              <a:rPr lang="en-US" sz="2800" dirty="0" smtClean="0"/>
            </a:br>
            <a:r>
              <a:rPr lang="en-US" sz="2800" dirty="0" smtClean="0"/>
              <a:t/>
            </a:r>
            <a:br>
              <a:rPr lang="en-US" sz="2800" dirty="0" smtClean="0"/>
            </a:br>
            <a:r>
              <a:rPr lang="en-US" sz="2800" b="1" dirty="0" smtClean="0"/>
              <a:t/>
            </a:r>
            <a:br>
              <a:rPr lang="en-US" sz="2800" b="1" dirty="0" smtClean="0"/>
            </a:br>
            <a:r>
              <a:rPr lang="fr-FR" sz="2800" dirty="0" smtClean="0">
                <a:solidFill>
                  <a:schemeClr val="accent1"/>
                </a:solidFill>
              </a:rPr>
              <a:t/>
            </a:r>
            <a:br>
              <a:rPr lang="fr-FR" sz="2800" dirty="0" smtClean="0">
                <a:solidFill>
                  <a:schemeClr val="accent1"/>
                </a:solidFill>
              </a:rPr>
            </a:br>
            <a:endParaRPr lang="fr-FR" sz="1200" b="1" dirty="0" smtClean="0">
              <a:solidFill>
                <a:schemeClr val="accent1"/>
              </a:solidFill>
            </a:endParaRPr>
          </a:p>
        </p:txBody>
      </p:sp>
      <p:sp>
        <p:nvSpPr>
          <p:cNvPr id="4099" name="Espace réservé du contenu 2"/>
          <p:cNvSpPr>
            <a:spLocks noGrp="1"/>
          </p:cNvSpPr>
          <p:nvPr>
            <p:ph idx="1"/>
          </p:nvPr>
        </p:nvSpPr>
        <p:spPr>
          <a:xfrm>
            <a:off x="2500313" y="1600200"/>
            <a:ext cx="6186487" cy="4525963"/>
          </a:xfrm>
        </p:spPr>
        <p:txBody>
          <a:bodyPr/>
          <a:lstStyle/>
          <a:p>
            <a:pPr lvl="1" algn="just"/>
            <a:r>
              <a:rPr lang="en-GB" sz="1200" dirty="0" smtClean="0"/>
              <a:t>Review of the USPF and appraisal of goals of the USPF to ensure that requisite support is provided for the roll out of services to rural population.</a:t>
            </a:r>
          </a:p>
          <a:p>
            <a:pPr lvl="1" algn="just"/>
            <a:endParaRPr lang="en-US" sz="1200" dirty="0" smtClean="0"/>
          </a:p>
          <a:p>
            <a:pPr lvl="1" algn="just"/>
            <a:r>
              <a:rPr lang="en-GB" sz="1200" dirty="0" smtClean="0"/>
              <a:t>Facilitate the adoption of ICT platforms for the delivery of government services by all tiers of government (e-government) to achieve the dispersal of data services across all population groups and in remote and underserved areas.</a:t>
            </a:r>
          </a:p>
          <a:p>
            <a:pPr lvl="1" algn="just"/>
            <a:endParaRPr lang="en-US" sz="1200" dirty="0" smtClean="0"/>
          </a:p>
          <a:p>
            <a:pPr lvl="1" algn="just"/>
            <a:r>
              <a:rPr lang="en-GB" sz="1200" dirty="0" smtClean="0"/>
              <a:t>Review of existing statutory provisions and implementation of universal service – to widen the scope of projects supported by the USPF (i.e. to include terminal equipment and transport infrastructure such as fibre and satellite).</a:t>
            </a:r>
          </a:p>
          <a:p>
            <a:pPr lvl="1" algn="just"/>
            <a:endParaRPr lang="en-US" sz="1200" dirty="0" smtClean="0"/>
          </a:p>
          <a:p>
            <a:pPr lvl="1" algn="just"/>
            <a:r>
              <a:rPr lang="en-GB" sz="1200" dirty="0" smtClean="0"/>
              <a:t>Review of the contribution and subsidy provisioning mechanism to entrench sustainability and discourage the support of unviable projects with scarce resources that can be more efficiently applied to other sustainable projects.</a:t>
            </a:r>
          </a:p>
          <a:p>
            <a:pPr lvl="1" algn="just"/>
            <a:endParaRPr lang="en-GB" sz="1200" dirty="0" smtClean="0"/>
          </a:p>
          <a:p>
            <a:pPr lvl="1" algn="just"/>
            <a:r>
              <a:rPr lang="en-GB" sz="1200" dirty="0" smtClean="0"/>
              <a:t>Recognise that multiple taxation and multiple regulation stunt growth and therefore provide institutional support for expedited approvals and permits, as well as minimal intervention in the roll-out of communications infrastructure in rural areas.</a:t>
            </a:r>
          </a:p>
          <a:p>
            <a:pPr lvl="1" algn="just"/>
            <a:endParaRPr lang="en-GB" sz="1200" dirty="0" smtClean="0"/>
          </a:p>
          <a:p>
            <a:pPr lvl="1" algn="just"/>
            <a:r>
              <a:rPr lang="en-US" sz="1200" dirty="0" smtClean="0"/>
              <a:t>Commitment to strengthening private sector engagement and consultation to facilitate inclusive process for policy formulation for the sector.</a:t>
            </a:r>
          </a:p>
          <a:p>
            <a:pPr lvl="1">
              <a:buNone/>
            </a:pPr>
            <a:endParaRPr lang="en-US" sz="12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Titre 1"/>
          <p:cNvSpPr>
            <a:spLocks noGrp="1"/>
          </p:cNvSpPr>
          <p:nvPr>
            <p:ph type="title"/>
          </p:nvPr>
        </p:nvSpPr>
        <p:spPr>
          <a:xfrm>
            <a:off x="2500313" y="152400"/>
            <a:ext cx="6186487" cy="1447800"/>
          </a:xfrm>
        </p:spPr>
        <p:txBody>
          <a:bodyPr/>
          <a:lstStyle/>
          <a:p>
            <a:pPr lvl="0"/>
            <a:r>
              <a:rPr lang="fr-FR" sz="2800" dirty="0" smtClean="0">
                <a:solidFill>
                  <a:schemeClr val="accent1"/>
                </a:solidFill>
              </a:rPr>
              <a:t/>
            </a:r>
            <a:br>
              <a:rPr lang="fr-FR" sz="2800" dirty="0" smtClean="0">
                <a:solidFill>
                  <a:schemeClr val="accent1"/>
                </a:solidFill>
              </a:rPr>
            </a:br>
            <a:r>
              <a:rPr lang="fr-FR" sz="2800" dirty="0" smtClean="0">
                <a:solidFill>
                  <a:schemeClr val="accent1"/>
                </a:solidFill>
              </a:rPr>
              <a:t/>
            </a:r>
            <a:br>
              <a:rPr lang="fr-FR" sz="2800" dirty="0" smtClean="0">
                <a:solidFill>
                  <a:schemeClr val="accent1"/>
                </a:solidFill>
              </a:rPr>
            </a:br>
            <a:r>
              <a:rPr lang="fr-FR" sz="2800" dirty="0" smtClean="0">
                <a:solidFill>
                  <a:schemeClr val="accent1"/>
                </a:solidFill>
              </a:rPr>
              <a:t>ALTON’S RECOMENDATIONS TO THE INFRASTRUCTURE SUB COMMITTEE</a:t>
            </a:r>
            <a:br>
              <a:rPr lang="fr-FR" sz="2800" dirty="0" smtClean="0">
                <a:solidFill>
                  <a:schemeClr val="accent1"/>
                </a:solidFill>
              </a:rPr>
            </a:br>
            <a:r>
              <a:rPr lang="en-GB" sz="1200" b="1" dirty="0" smtClean="0"/>
              <a:t>Propose strategies for improved human capacity development including mandatory introduction of degree level training in the communications sector at Universities, through the National University Commission and National Board for Technical Education (NBTE)</a:t>
            </a:r>
            <a:r>
              <a:rPr lang="en-GB" sz="1200" dirty="0" smtClean="0"/>
              <a:t> </a:t>
            </a:r>
            <a:r>
              <a:rPr lang="en-GB" sz="1200" b="1" dirty="0" smtClean="0"/>
              <a:t>and the proposed improved policies on satellite use</a:t>
            </a:r>
            <a:r>
              <a:rPr lang="en-US" sz="1200" dirty="0" smtClean="0"/>
              <a:t/>
            </a:r>
            <a:br>
              <a:rPr lang="en-US" sz="1200" dirty="0" smtClean="0"/>
            </a:br>
            <a:r>
              <a:rPr lang="en-US" sz="2800" b="1" dirty="0" smtClean="0"/>
              <a:t/>
            </a:r>
            <a:br>
              <a:rPr lang="en-US" sz="2800" b="1" dirty="0" smtClean="0"/>
            </a:br>
            <a:r>
              <a:rPr lang="fr-FR" sz="2800" dirty="0" smtClean="0">
                <a:solidFill>
                  <a:schemeClr val="accent1"/>
                </a:solidFill>
              </a:rPr>
              <a:t/>
            </a:r>
            <a:br>
              <a:rPr lang="fr-FR" sz="2800" dirty="0" smtClean="0">
                <a:solidFill>
                  <a:schemeClr val="accent1"/>
                </a:solidFill>
              </a:rPr>
            </a:br>
            <a:endParaRPr lang="fr-FR" sz="1200" b="1" dirty="0" smtClean="0">
              <a:solidFill>
                <a:schemeClr val="accent1"/>
              </a:solidFill>
            </a:endParaRPr>
          </a:p>
        </p:txBody>
      </p:sp>
      <p:sp>
        <p:nvSpPr>
          <p:cNvPr id="4099" name="Espace réservé du contenu 2"/>
          <p:cNvSpPr>
            <a:spLocks noGrp="1"/>
          </p:cNvSpPr>
          <p:nvPr>
            <p:ph idx="1"/>
          </p:nvPr>
        </p:nvSpPr>
        <p:spPr>
          <a:xfrm>
            <a:off x="2500313" y="1600200"/>
            <a:ext cx="6186487" cy="4525963"/>
          </a:xfrm>
        </p:spPr>
        <p:txBody>
          <a:bodyPr/>
          <a:lstStyle/>
          <a:p>
            <a:pPr lvl="1" algn="just"/>
            <a:r>
              <a:rPr lang="en-GB" sz="1200" dirty="0" smtClean="0"/>
              <a:t>Encouragement of training Funds to be contributed from regulatory fees and industry endowments.</a:t>
            </a:r>
          </a:p>
          <a:p>
            <a:pPr lvl="1" algn="just"/>
            <a:endParaRPr lang="en-US" sz="1200" dirty="0" smtClean="0"/>
          </a:p>
          <a:p>
            <a:pPr lvl="1" algn="just"/>
            <a:r>
              <a:rPr lang="en-GB" sz="1200" dirty="0" smtClean="0"/>
              <a:t>Encouragement and incentivisation of industry training interventions and capacity building for stakeholders in the ICT sector.</a:t>
            </a:r>
          </a:p>
          <a:p>
            <a:pPr lvl="1" algn="just"/>
            <a:endParaRPr lang="en-US" sz="1200" dirty="0" smtClean="0"/>
          </a:p>
          <a:p>
            <a:pPr lvl="1" algn="just"/>
            <a:r>
              <a:rPr lang="en-GB" sz="1200" dirty="0" smtClean="0"/>
              <a:t>Recognition of and support for ICT-Specific institutions for training of mid-level manpower (the Digital Bridge Institute, for example).</a:t>
            </a:r>
          </a:p>
          <a:p>
            <a:pPr lvl="1" algn="just"/>
            <a:endParaRPr lang="en-GB" sz="1200" dirty="0" smtClean="0"/>
          </a:p>
          <a:p>
            <a:pPr lvl="1" algn="just"/>
            <a:r>
              <a:rPr lang="en-GB" sz="1200" dirty="0" smtClean="0"/>
              <a:t>Leveraging on partnering opportunities with recognised offshore ICT institutions and training providers to establish local campuses at competitive fees.</a:t>
            </a:r>
          </a:p>
          <a:p>
            <a:pPr lvl="1" algn="just"/>
            <a:endParaRPr lang="en-US" sz="1200" dirty="0" smtClean="0"/>
          </a:p>
          <a:p>
            <a:pPr lvl="1" algn="just"/>
            <a:r>
              <a:rPr lang="en-GB" sz="1200" dirty="0" smtClean="0"/>
              <a:t>Promotion of recognition for succession planning programmes for senior manpower mentoring/on-the-job development of junior/medium level manpower. </a:t>
            </a:r>
            <a:endParaRPr lang="en-US" sz="1200" dirty="0" smtClean="0"/>
          </a:p>
          <a:p>
            <a:pPr algn="just">
              <a:buNone/>
            </a:pPr>
            <a:r>
              <a:rPr lang="en-GB" sz="1200" dirty="0" smtClean="0"/>
              <a:t> </a:t>
            </a:r>
            <a:endParaRPr lang="en-US" sz="1200" dirty="0" smtClean="0"/>
          </a:p>
          <a:p>
            <a:pPr lvl="1" algn="just"/>
            <a:r>
              <a:rPr lang="en-GB" sz="1200" b="1" i="1" dirty="0" smtClean="0"/>
              <a:t>Regulation should continue to be technology-neutral, and policy should focus on achieving a cost-effective deployment of technology to achieve development goals. </a:t>
            </a:r>
          </a:p>
          <a:p>
            <a:pPr lvl="1" algn="just">
              <a:buNone/>
            </a:pPr>
            <a:endParaRPr lang="en-GB" sz="1200" b="1" i="1" dirty="0" smtClean="0"/>
          </a:p>
          <a:p>
            <a:pPr lvl="1" algn="just"/>
            <a:r>
              <a:rPr lang="en-GB" sz="1200" b="1" i="1" dirty="0" smtClean="0"/>
              <a:t>As such it is not considered appropriate to isolate satellite use for particular attention and regulation. </a:t>
            </a:r>
            <a:endParaRPr lang="en-US" sz="1200" dirty="0" smtClean="0"/>
          </a:p>
          <a:p>
            <a:pPr lvl="1">
              <a:buNone/>
            </a:pPr>
            <a:endParaRPr lang="en-US" sz="12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Titre 1"/>
          <p:cNvSpPr>
            <a:spLocks noGrp="1"/>
          </p:cNvSpPr>
          <p:nvPr>
            <p:ph type="title"/>
          </p:nvPr>
        </p:nvSpPr>
        <p:spPr>
          <a:xfrm>
            <a:off x="2500313" y="152400"/>
            <a:ext cx="6186487" cy="1447800"/>
          </a:xfrm>
        </p:spPr>
        <p:txBody>
          <a:bodyPr/>
          <a:lstStyle/>
          <a:p>
            <a:pPr lvl="0"/>
            <a:r>
              <a:rPr lang="fr-FR" sz="2800" dirty="0" smtClean="0">
                <a:solidFill>
                  <a:schemeClr val="accent1"/>
                </a:solidFill>
              </a:rPr>
              <a:t/>
            </a:r>
            <a:br>
              <a:rPr lang="fr-FR" sz="2800" dirty="0" smtClean="0">
                <a:solidFill>
                  <a:schemeClr val="accent1"/>
                </a:solidFill>
              </a:rPr>
            </a:br>
            <a:r>
              <a:rPr lang="fr-FR" sz="2800" dirty="0" smtClean="0">
                <a:solidFill>
                  <a:schemeClr val="accent1"/>
                </a:solidFill>
              </a:rPr>
              <a:t/>
            </a:r>
            <a:br>
              <a:rPr lang="fr-FR" sz="2800" dirty="0" smtClean="0">
                <a:solidFill>
                  <a:schemeClr val="accent1"/>
                </a:solidFill>
              </a:rPr>
            </a:br>
            <a:r>
              <a:rPr lang="fr-FR" sz="2800" dirty="0" smtClean="0">
                <a:solidFill>
                  <a:schemeClr val="accent1"/>
                </a:solidFill>
              </a:rPr>
              <a:t>ALTON’S RECOMENDATIONS TO THE REGULATORY SUB COMMITTEE</a:t>
            </a:r>
            <a:br>
              <a:rPr lang="fr-FR" sz="2800" dirty="0" smtClean="0">
                <a:solidFill>
                  <a:schemeClr val="accent1"/>
                </a:solidFill>
              </a:rPr>
            </a:br>
            <a:r>
              <a:rPr lang="en-GB" sz="1200" b="1" dirty="0" smtClean="0"/>
              <a:t>Recommend improvement to policies that help promote competition, economic regulation and clearly defined regulatory powers of the Regulator</a:t>
            </a:r>
            <a:r>
              <a:rPr lang="en-US" sz="1200" dirty="0" smtClean="0"/>
              <a:t/>
            </a:r>
            <a:br>
              <a:rPr lang="en-US" sz="1200" dirty="0" smtClean="0"/>
            </a:br>
            <a:r>
              <a:rPr lang="en-US" sz="2800" b="1" dirty="0" smtClean="0"/>
              <a:t/>
            </a:r>
            <a:br>
              <a:rPr lang="en-US" sz="2800" b="1" dirty="0" smtClean="0"/>
            </a:br>
            <a:r>
              <a:rPr lang="fr-FR" sz="2800" dirty="0" smtClean="0">
                <a:solidFill>
                  <a:schemeClr val="accent1"/>
                </a:solidFill>
              </a:rPr>
              <a:t/>
            </a:r>
            <a:br>
              <a:rPr lang="fr-FR" sz="2800" dirty="0" smtClean="0">
                <a:solidFill>
                  <a:schemeClr val="accent1"/>
                </a:solidFill>
              </a:rPr>
            </a:br>
            <a:endParaRPr lang="fr-FR" sz="1200" b="1" dirty="0" smtClean="0">
              <a:solidFill>
                <a:schemeClr val="accent1"/>
              </a:solidFill>
            </a:endParaRPr>
          </a:p>
        </p:txBody>
      </p:sp>
      <p:sp>
        <p:nvSpPr>
          <p:cNvPr id="4099" name="Espace réservé du contenu 2"/>
          <p:cNvSpPr>
            <a:spLocks noGrp="1"/>
          </p:cNvSpPr>
          <p:nvPr>
            <p:ph idx="1"/>
          </p:nvPr>
        </p:nvSpPr>
        <p:spPr>
          <a:xfrm>
            <a:off x="2500313" y="1600200"/>
            <a:ext cx="6186487" cy="4525963"/>
          </a:xfrm>
        </p:spPr>
        <p:txBody>
          <a:bodyPr/>
          <a:lstStyle/>
          <a:p>
            <a:pPr lvl="1" algn="just"/>
            <a:r>
              <a:rPr lang="en-GB" sz="1200" dirty="0" smtClean="0"/>
              <a:t>Focus on competition regulation and encouragement of self-regulation –development of competition means there is less need for intrusive or ex ante regulation. </a:t>
            </a:r>
          </a:p>
          <a:p>
            <a:pPr lvl="1" algn="just"/>
            <a:endParaRPr lang="en-US" sz="1200" dirty="0" smtClean="0"/>
          </a:p>
          <a:p>
            <a:pPr lvl="1" algn="just"/>
            <a:r>
              <a:rPr lang="en-GB" sz="1200" dirty="0" smtClean="0"/>
              <a:t>Formal/institutional framework for the publication of annual strategic work plans (and end of year reports tracking compliance with plans) by the regulator.</a:t>
            </a:r>
          </a:p>
          <a:p>
            <a:pPr lvl="1" algn="just">
              <a:buNone/>
            </a:pPr>
            <a:endParaRPr lang="en-US" sz="1200" dirty="0" smtClean="0"/>
          </a:p>
          <a:p>
            <a:pPr lvl="1" algn="just"/>
            <a:r>
              <a:rPr lang="en-GB" sz="1200" dirty="0" smtClean="0"/>
              <a:t>Formal/institutional framework for consultation and rule-making.  </a:t>
            </a:r>
          </a:p>
          <a:p>
            <a:pPr lvl="1" algn="just"/>
            <a:endParaRPr lang="en-US" sz="1200" dirty="0" smtClean="0"/>
          </a:p>
          <a:p>
            <a:pPr lvl="1" algn="just"/>
            <a:r>
              <a:rPr lang="en-GB" sz="1200" dirty="0" smtClean="0"/>
              <a:t>Formal/institutional framework for the delimitation of communications markets, the conduct of regular market reviews and publication of results to aid planning by the industry.</a:t>
            </a:r>
          </a:p>
          <a:p>
            <a:pPr lvl="1" algn="just"/>
            <a:endParaRPr lang="en-US" sz="1200" dirty="0" smtClean="0"/>
          </a:p>
          <a:p>
            <a:pPr lvl="1" algn="just"/>
            <a:r>
              <a:rPr lang="en-GB" sz="1200" dirty="0" smtClean="0"/>
              <a:t>Review of the powers of the regulator to make </a:t>
            </a:r>
            <a:r>
              <a:rPr lang="en-GB" sz="1200" i="1" dirty="0" smtClean="0"/>
              <a:t>ex ante </a:t>
            </a:r>
            <a:r>
              <a:rPr lang="en-GB" sz="1200" dirty="0" smtClean="0"/>
              <a:t>interventions in the market (i.e. to intervene in interconnection negotiations at its own instance, or to impose obligations pertaining to mandatory patronage of certain licensees).</a:t>
            </a:r>
          </a:p>
          <a:p>
            <a:pPr lvl="1" algn="just"/>
            <a:endParaRPr lang="en-US" sz="1200" dirty="0" smtClean="0"/>
          </a:p>
          <a:p>
            <a:pPr lvl="1" algn="just"/>
            <a:r>
              <a:rPr lang="en-GB" sz="1200" dirty="0" smtClean="0"/>
              <a:t>Review of the provisions of S. 70 of the NCA to clarify the powers, processes and legal effects of Regulations and Guidelines.</a:t>
            </a:r>
          </a:p>
          <a:p>
            <a:pPr lvl="1" algn="just"/>
            <a:endParaRPr lang="en-US" sz="1200" dirty="0" smtClean="0"/>
          </a:p>
          <a:p>
            <a:pPr lvl="1" algn="just"/>
            <a:r>
              <a:rPr lang="en-GB" sz="1200" dirty="0" smtClean="0"/>
              <a:t>Repeal of the provisions of S. 88 (2) of the NCA which makes it mandatory to comply with decisions of the NCC which are under judicial challenge. </a:t>
            </a:r>
            <a:endParaRPr lang="en-US" sz="1200" dirty="0" smtClean="0"/>
          </a:p>
          <a:p>
            <a:pPr lvl="1" algn="just"/>
            <a:endParaRPr lang="en-US" sz="12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Titre 1"/>
          <p:cNvSpPr>
            <a:spLocks noGrp="1"/>
          </p:cNvSpPr>
          <p:nvPr>
            <p:ph type="title"/>
          </p:nvPr>
        </p:nvSpPr>
        <p:spPr>
          <a:xfrm>
            <a:off x="2500313" y="152400"/>
            <a:ext cx="6186487" cy="1447800"/>
          </a:xfrm>
        </p:spPr>
        <p:txBody>
          <a:bodyPr/>
          <a:lstStyle/>
          <a:p>
            <a:pPr lvl="0"/>
            <a:r>
              <a:rPr lang="fr-FR" sz="2800" dirty="0" smtClean="0">
                <a:solidFill>
                  <a:schemeClr val="accent1"/>
                </a:solidFill>
              </a:rPr>
              <a:t/>
            </a:r>
            <a:br>
              <a:rPr lang="fr-FR" sz="2800" dirty="0" smtClean="0">
                <a:solidFill>
                  <a:schemeClr val="accent1"/>
                </a:solidFill>
              </a:rPr>
            </a:br>
            <a:r>
              <a:rPr lang="fr-FR" sz="2800" dirty="0" smtClean="0">
                <a:solidFill>
                  <a:schemeClr val="accent1"/>
                </a:solidFill>
              </a:rPr>
              <a:t/>
            </a:r>
            <a:br>
              <a:rPr lang="fr-FR" sz="2800" dirty="0" smtClean="0">
                <a:solidFill>
                  <a:schemeClr val="accent1"/>
                </a:solidFill>
              </a:rPr>
            </a:br>
            <a:r>
              <a:rPr lang="fr-FR" sz="2800" dirty="0" smtClean="0">
                <a:solidFill>
                  <a:schemeClr val="accent1"/>
                </a:solidFill>
              </a:rPr>
              <a:t>ALTON’S RECOMENDATIONS TO THE REGULATORY SUB COMMITTEE</a:t>
            </a:r>
            <a:br>
              <a:rPr lang="fr-FR" sz="2800" dirty="0" smtClean="0">
                <a:solidFill>
                  <a:schemeClr val="accent1"/>
                </a:solidFill>
              </a:rPr>
            </a:br>
            <a:r>
              <a:rPr lang="en-GB" sz="1200" b="1" dirty="0" smtClean="0"/>
              <a:t>Recommend improvement to policies that help promote competition, economic regulation and clearly defined regulatory powers of the Regulator</a:t>
            </a:r>
            <a:r>
              <a:rPr lang="en-US" sz="1200" dirty="0" smtClean="0"/>
              <a:t/>
            </a:r>
            <a:br>
              <a:rPr lang="en-US" sz="1200" dirty="0" smtClean="0"/>
            </a:br>
            <a:r>
              <a:rPr lang="en-US" sz="2800" b="1" dirty="0" smtClean="0"/>
              <a:t/>
            </a:r>
            <a:br>
              <a:rPr lang="en-US" sz="2800" b="1" dirty="0" smtClean="0"/>
            </a:br>
            <a:r>
              <a:rPr lang="fr-FR" sz="2800" dirty="0" smtClean="0">
                <a:solidFill>
                  <a:schemeClr val="accent1"/>
                </a:solidFill>
              </a:rPr>
              <a:t/>
            </a:r>
            <a:br>
              <a:rPr lang="fr-FR" sz="2800" dirty="0" smtClean="0">
                <a:solidFill>
                  <a:schemeClr val="accent1"/>
                </a:solidFill>
              </a:rPr>
            </a:br>
            <a:endParaRPr lang="fr-FR" sz="1200" b="1" dirty="0" smtClean="0">
              <a:solidFill>
                <a:schemeClr val="accent1"/>
              </a:solidFill>
            </a:endParaRPr>
          </a:p>
        </p:txBody>
      </p:sp>
      <p:sp>
        <p:nvSpPr>
          <p:cNvPr id="4099" name="Espace réservé du contenu 2"/>
          <p:cNvSpPr>
            <a:spLocks noGrp="1"/>
          </p:cNvSpPr>
          <p:nvPr>
            <p:ph idx="1"/>
          </p:nvPr>
        </p:nvSpPr>
        <p:spPr>
          <a:xfrm>
            <a:off x="2500313" y="1600200"/>
            <a:ext cx="6186487" cy="4525963"/>
          </a:xfrm>
        </p:spPr>
        <p:txBody>
          <a:bodyPr/>
          <a:lstStyle/>
          <a:p>
            <a:pPr lvl="1" algn="just"/>
            <a:r>
              <a:rPr lang="en-GB" sz="1200" dirty="0" smtClean="0"/>
              <a:t>Institutional framework for public disclosure of compliance (particularly with respect to payment of AOL, and other fees).</a:t>
            </a:r>
          </a:p>
          <a:p>
            <a:pPr lvl="1" algn="just"/>
            <a:endParaRPr lang="en-US" sz="1200" dirty="0" smtClean="0"/>
          </a:p>
          <a:p>
            <a:pPr lvl="1" algn="just"/>
            <a:r>
              <a:rPr lang="en-GB" sz="1200" dirty="0" smtClean="0"/>
              <a:t>Rendering of an annual report by the Regulator to the industry and Legislature.</a:t>
            </a:r>
          </a:p>
          <a:p>
            <a:pPr lvl="1" algn="just"/>
            <a:endParaRPr lang="en-US" sz="1200" dirty="0" smtClean="0"/>
          </a:p>
          <a:p>
            <a:pPr lvl="1" algn="just"/>
            <a:r>
              <a:rPr lang="en-GB" sz="1200" dirty="0" smtClean="0"/>
              <a:t>Development and implementation of 3 year, 5 year and 7 year plans for the industry by Regulator with stakeholder engagement to map out specified development goals in line with the NTP – promotes regulatory certainty, effective implementation of the NTP and the early identification of growth areas and possible challenges.</a:t>
            </a:r>
          </a:p>
          <a:p>
            <a:pPr lvl="1" algn="just"/>
            <a:endParaRPr lang="en-GB" sz="1200" dirty="0" smtClean="0"/>
          </a:p>
          <a:p>
            <a:pPr lvl="1" algn="just"/>
            <a:r>
              <a:rPr lang="en-GB" sz="1200" dirty="0" smtClean="0"/>
              <a:t>Include a mandatory review mechanism for the NTP every 3 to 5 years to reflect developments in the industry and dynamic pace of change.</a:t>
            </a:r>
          </a:p>
          <a:p>
            <a:pPr lvl="1" algn="just"/>
            <a:endParaRPr lang="en-GB" sz="1200" dirty="0" smtClean="0"/>
          </a:p>
          <a:p>
            <a:pPr lvl="1" algn="just"/>
            <a:r>
              <a:rPr lang="en-GB" sz="1200" dirty="0" smtClean="0"/>
              <a:t>Encouragement of training Funds funded from regulatory fees and industry endowments.</a:t>
            </a:r>
          </a:p>
          <a:p>
            <a:pPr lvl="1" algn="just"/>
            <a:endParaRPr lang="en-US" sz="12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98">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98</Template>
  <TotalTime>281</TotalTime>
  <Words>2293</Words>
  <Application>Microsoft Office PowerPoint</Application>
  <PresentationFormat>On-screen Show (4:3)</PresentationFormat>
  <Paragraphs>196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98</vt:lpstr>
      <vt:lpstr>PRESENTATION BY ALTON TO THE COMMITTEE ON THE REVIEW OF THE COMMUNICATIONS POLICY </vt:lpstr>
      <vt:lpstr>NEED FOR A REVIEW OF THE COMMUNICATIONS POLICY </vt:lpstr>
      <vt:lpstr>ALTON’S RECOMENDATIONS TO THE INFRASTRUCTURE SUB COMMITTEE  Propose strategies for the continued reform, deregulation and sustained attraction of the private sector in the development of the Communications industry</vt:lpstr>
      <vt:lpstr>ALTON’S RECOMENDATIONS TO THE INFRASTRUCTURE SUB COMMITTEE  Propose strategies for the continued reform, deregulation and sustained attraction of the private sector in the development of the communications industry Cont’d</vt:lpstr>
      <vt:lpstr>  ALTON’S RECOMENDATIONS TO THE INFRASTRUCTURE SUB COMMITTEE Strategies that ensure improved quality and affordability of communications services, increased geographical spread of communications service in Nigeria and wide spread internet and broadband penetration   </vt:lpstr>
      <vt:lpstr>   ALTON’S RECOMENDATIONS TO THE INFRASTRUCTURE SUB COMMITTEE Propose policies to incentivize Operators to work towards universal service provision in Nigeria    </vt:lpstr>
      <vt:lpstr>  ALTON’S RECOMENDATIONS TO THE INFRASTRUCTURE SUB COMMITTEE Propose strategies for improved human capacity development including mandatory introduction of degree level training in the communications sector at Universities, through the National University Commission and National Board for Technical Education (NBTE) and the proposed improved policies on satellite use   </vt:lpstr>
      <vt:lpstr>  ALTON’S RECOMENDATIONS TO THE REGULATORY SUB COMMITTEE Recommend improvement to policies that help promote competition, economic regulation and clearly defined regulatory powers of the Regulator   </vt:lpstr>
      <vt:lpstr>  ALTON’S RECOMENDATIONS TO THE REGULATORY SUB COMMITTEE Recommend improvement to policies that help promote competition, economic regulation and clearly defined regulatory powers of the Regulator   </vt:lpstr>
      <vt:lpstr> ALTON’S RECOMENDATIONS TO THE REGULATORY SUB COMMITTEE Review the spectrum management framework for better efficiency and Review current licensing procedure for communication services (service and network licensing etc) in Nigeria  </vt:lpstr>
      <vt:lpstr> ALTON’S RECOMENDATIONS TO THE REGULATORY SUB COMMITTEE CONVERGENCE: In line with International Standards, suggest necessary policy changes that will impact upon convergence, protection of new entrants, management of interconnection and mandatory collection  </vt:lpstr>
      <vt:lpstr> ALTON’S RECOMENDATIONS TO THE REGULATORY SUB COMMITTEE CONVERGENCE: In line with International Standards, suggest necessary policy changes that will impact upon management of interconnection and mandatory collection  </vt:lpstr>
      <vt:lpstr> ALTON’S RECOMENDATIONS TO THE REGULATORY SUB COMMITTEE Propose policies to incentivize Operators to work towards universal service provision  </vt:lpstr>
      <vt:lpstr>ALTON’S RECOMENDATIONS TO THE REGULATORY SUB COMMITTEE National policies on cybercrime, identity theft and other communications related crimes and Propose improved policies on satellite use</vt:lpstr>
      <vt:lpstr>ALTON’S RECOMENDATIONS TO THE REGULATORY SUB COMMITTEE Propose strategies for the harmonization of regional integration and initiatives and Update the historical information and current statistics of the industry</vt:lpstr>
      <vt:lpstr>ALTON’S RECOMENDATIONS TO THE LEGISLATION SUB COMMITTEE Propose national policies concerning cybercrime, identity theft and other communications related crimes and policies that encourage the use of electronic transactions</vt:lpstr>
      <vt:lpstr>ALTON’S RECOMENDATIONS TO THE LEGISLATION SUB COMMITTEE Propose policies that enforce the  mandatory use of a local internet gateway for local traffic</vt:lpstr>
      <vt:lpstr>The End ALTON thanks you for listening! </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NAME</dc:title>
  <dc:creator>ijeomaa</dc:creator>
  <cp:lastModifiedBy>CNSSL</cp:lastModifiedBy>
  <cp:revision>25</cp:revision>
  <dcterms:created xsi:type="dcterms:W3CDTF">2010-08-16T11:14:23Z</dcterms:created>
  <dcterms:modified xsi:type="dcterms:W3CDTF">2010-10-28T13:28:02Z</dcterms:modified>
</cp:coreProperties>
</file>