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1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E54CDF-FA8D-42C6-AF69-A81457BC835A}" type="datetimeFigureOut">
              <a:rPr lang="en-US" smtClean="0"/>
              <a:pPr/>
              <a:t>3/22/2012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78F46C-22B0-4A23-819A-ED39E9F1946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E54CDF-FA8D-42C6-AF69-A81457BC835A}" type="datetimeFigureOut">
              <a:rPr lang="en-US" smtClean="0"/>
              <a:pPr/>
              <a:t>3/22/2012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78F46C-22B0-4A23-819A-ED39E9F1946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E54CDF-FA8D-42C6-AF69-A81457BC835A}" type="datetimeFigureOut">
              <a:rPr lang="en-US" smtClean="0"/>
              <a:pPr/>
              <a:t>3/22/2012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78F46C-22B0-4A23-819A-ED39E9F1946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E54CDF-FA8D-42C6-AF69-A81457BC835A}" type="datetimeFigureOut">
              <a:rPr lang="en-US" smtClean="0"/>
              <a:pPr/>
              <a:t>3/22/2012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78F46C-22B0-4A23-819A-ED39E9F1946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E54CDF-FA8D-42C6-AF69-A81457BC835A}" type="datetimeFigureOut">
              <a:rPr lang="en-US" smtClean="0"/>
              <a:pPr/>
              <a:t>3/22/2012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78F46C-22B0-4A23-819A-ED39E9F1946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E54CDF-FA8D-42C6-AF69-A81457BC835A}" type="datetimeFigureOut">
              <a:rPr lang="en-US" smtClean="0"/>
              <a:pPr/>
              <a:t>3/22/2012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78F46C-22B0-4A23-819A-ED39E9F1946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E54CDF-FA8D-42C6-AF69-A81457BC835A}" type="datetimeFigureOut">
              <a:rPr lang="en-US" smtClean="0"/>
              <a:pPr/>
              <a:t>3/22/2012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78F46C-22B0-4A23-819A-ED39E9F1946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E54CDF-FA8D-42C6-AF69-A81457BC835A}" type="datetimeFigureOut">
              <a:rPr lang="en-US" smtClean="0"/>
              <a:pPr/>
              <a:t>3/22/2012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78F46C-22B0-4A23-819A-ED39E9F1946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E54CDF-FA8D-42C6-AF69-A81457BC835A}" type="datetimeFigureOut">
              <a:rPr lang="en-US" smtClean="0"/>
              <a:pPr/>
              <a:t>3/22/2012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78F46C-22B0-4A23-819A-ED39E9F1946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E54CDF-FA8D-42C6-AF69-A81457BC835A}" type="datetimeFigureOut">
              <a:rPr lang="en-US" smtClean="0"/>
              <a:pPr/>
              <a:t>3/22/2012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78F46C-22B0-4A23-819A-ED39E9F1946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E54CDF-FA8D-42C6-AF69-A81457BC835A}" type="datetimeFigureOut">
              <a:rPr lang="en-US" smtClean="0"/>
              <a:pPr/>
              <a:t>3/22/2012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78F46C-22B0-4A23-819A-ED39E9F1946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E54CDF-FA8D-42C6-AF69-A81457BC835A}" type="datetimeFigureOut">
              <a:rPr lang="en-US" smtClean="0"/>
              <a:pPr/>
              <a:t>3/22/2012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78F46C-22B0-4A23-819A-ED39E9F1946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3600"/>
            <a:ext cx="7772400" cy="1470025"/>
          </a:xfrm>
        </p:spPr>
        <p:txBody>
          <a:bodyPr>
            <a:normAutofit fontScale="90000"/>
          </a:bodyPr>
          <a:lstStyle/>
          <a:p>
            <a:r>
              <a:rPr lang="en-US" u="sng" dirty="0" smtClean="0"/>
              <a:t>PAPER DELIVER BY THE CHAIRMAN OF ALTON, ENGR. GBENGA ADEBAYO AT THE NCC’S STAKEHOLDERS CONSULTATIVE FORUM FOR THE YEAR 2013 TO 2017 STRATEGIC MANAGEMENT PLAN </a:t>
            </a:r>
            <a:br>
              <a:rPr lang="en-US" u="sng" dirty="0" smtClean="0"/>
            </a:br>
            <a:r>
              <a:rPr lang="en-US" u="sng" dirty="0"/>
              <a:t/>
            </a:r>
            <a:br>
              <a:rPr lang="en-US" u="sng" dirty="0"/>
            </a:br>
            <a:r>
              <a:rPr lang="en-US" u="sng" dirty="0" smtClean="0"/>
              <a:t>HELD AT MUSON CENTRE ON FRIDAY 30</a:t>
            </a:r>
            <a:r>
              <a:rPr lang="en-US" u="sng" baseline="30000" dirty="0" smtClean="0"/>
              <a:t>TH</a:t>
            </a:r>
            <a:r>
              <a:rPr lang="en-US" u="sng" dirty="0" smtClean="0"/>
              <a:t> MARCH, 2012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algn="just"/>
            <a:r>
              <a:rPr lang="en-US" sz="1800" b="1" dirty="0" smtClean="0"/>
              <a:t>3. Coverage Consolidation Sites</a:t>
            </a:r>
            <a:endParaRPr lang="en-US" sz="1800" dirty="0" smtClean="0"/>
          </a:p>
          <a:p>
            <a:pPr algn="just">
              <a:buNone/>
            </a:pPr>
            <a:endParaRPr lang="en-US" sz="1800" dirty="0" smtClean="0"/>
          </a:p>
          <a:p>
            <a:pPr lvl="0" algn="just"/>
            <a:r>
              <a:rPr lang="en-US" sz="1800" dirty="0" smtClean="0"/>
              <a:t>Low coverage consolidation sites are required in areas where the signal is below acceptable levels for in-building coverage. These sites are typically in urban areas and in business parks where in-building coverage is required throughout the building/s concerned. The closer the site the better the indoor coverage of buildings around it. In urban areas where in-building coverage is to be consolidated, it is important that buildings be used to form a natural barrier. The use of microcells of small specified areas is encouraged.</a:t>
            </a:r>
          </a:p>
          <a:p>
            <a:pPr algn="just">
              <a:buNone/>
            </a:pPr>
            <a:endParaRPr lang="en-US" sz="1800" dirty="0" smtClean="0"/>
          </a:p>
          <a:p>
            <a:pPr lvl="0" algn="just"/>
            <a:r>
              <a:rPr lang="en-US" sz="1800" dirty="0" smtClean="0"/>
              <a:t>In suburban areas, it is essential that environmental concerns be addressed to blend sites into the surrounds. It is particularly important that these sites be positioned according to a nominal grid plan and that they are targeted at a particular problem area rather than attempting to maximize coverage. The effect on trees, rocks, buildings and vegetation are taken into account.</a:t>
            </a:r>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25000" lnSpcReduction="20000"/>
          </a:bodyPr>
          <a:lstStyle/>
          <a:p>
            <a:r>
              <a:rPr lang="en-GB" dirty="0" smtClean="0"/>
              <a:t>Samples of the estimated processing times for permitting and approvals encountered across the regions have been distilled into the tables which appear below.</a:t>
            </a:r>
            <a:endParaRPr lang="en-US" dirty="0" smtClean="0"/>
          </a:p>
          <a:p>
            <a:r>
              <a:rPr lang="en-GB" dirty="0" smtClean="0"/>
              <a:t> </a:t>
            </a:r>
            <a:endParaRPr lang="en-US" dirty="0" smtClean="0"/>
          </a:p>
          <a:p>
            <a:r>
              <a:rPr lang="en-GB" b="1" u="sng" dirty="0" smtClean="0"/>
              <a:t>RIGHT OF WAY AND SITE BUILD PERMIT MATRIX </a:t>
            </a:r>
            <a:endParaRPr lang="en-US" dirty="0" smtClean="0"/>
          </a:p>
          <a:p>
            <a:r>
              <a:rPr lang="en-GB" dirty="0" smtClean="0"/>
              <a:t>TABLE 1.0 -</a:t>
            </a:r>
            <a:r>
              <a:rPr lang="en-GB" b="1" dirty="0" smtClean="0"/>
              <a:t> Right of Way (</a:t>
            </a:r>
            <a:r>
              <a:rPr lang="en-GB" b="1" dirty="0" err="1" smtClean="0"/>
              <a:t>RoW</a:t>
            </a:r>
            <a:r>
              <a:rPr lang="en-GB" b="1" dirty="0" smtClean="0"/>
              <a:t>) Approval Process for Federal Ministry of Works</a:t>
            </a:r>
            <a:endParaRPr lang="en-US" dirty="0" smtClean="0"/>
          </a:p>
          <a:p>
            <a:r>
              <a:rPr lang="en-GB" b="1" dirty="0" smtClean="0"/>
              <a:t>Responsibility </a:t>
            </a:r>
            <a:endParaRPr lang="en-US" dirty="0" smtClean="0"/>
          </a:p>
          <a:p>
            <a:r>
              <a:rPr lang="en-GB" b="1" dirty="0" smtClean="0"/>
              <a:t>Task</a:t>
            </a:r>
            <a:endParaRPr lang="en-US" dirty="0" smtClean="0"/>
          </a:p>
          <a:p>
            <a:r>
              <a:rPr lang="en-GB" b="1" dirty="0" smtClean="0"/>
              <a:t>Timelines</a:t>
            </a:r>
            <a:endParaRPr lang="en-US" dirty="0" smtClean="0"/>
          </a:p>
          <a:p>
            <a:r>
              <a:rPr lang="en-GB" dirty="0" smtClean="0"/>
              <a:t>Network Operator</a:t>
            </a:r>
            <a:endParaRPr lang="en-US" dirty="0" smtClean="0"/>
          </a:p>
          <a:p>
            <a:r>
              <a:rPr lang="en-GB" dirty="0" smtClean="0"/>
              <a:t>Application for Right of Way is sent to the Federal Ministry of Works</a:t>
            </a:r>
            <a:endParaRPr lang="en-US" dirty="0" smtClean="0"/>
          </a:p>
          <a:p>
            <a:r>
              <a:rPr lang="en-GB" dirty="0" smtClean="0"/>
              <a:t>1 Day</a:t>
            </a:r>
            <a:endParaRPr lang="en-US" dirty="0" smtClean="0"/>
          </a:p>
          <a:p>
            <a:r>
              <a:rPr lang="en-GB" dirty="0" smtClean="0"/>
              <a:t>Federal Ministry of Works</a:t>
            </a:r>
            <a:endParaRPr lang="en-US" dirty="0" smtClean="0"/>
          </a:p>
          <a:p>
            <a:r>
              <a:rPr lang="en-GB" dirty="0" smtClean="0"/>
              <a:t>Responds with a demand notice</a:t>
            </a:r>
            <a:endParaRPr lang="en-US" dirty="0" smtClean="0"/>
          </a:p>
          <a:p>
            <a:r>
              <a:rPr lang="en-GB" dirty="0" smtClean="0"/>
              <a:t>3 – 8 weeks</a:t>
            </a:r>
            <a:endParaRPr lang="en-US" dirty="0" smtClean="0"/>
          </a:p>
          <a:p>
            <a:r>
              <a:rPr lang="en-GB" dirty="0" smtClean="0"/>
              <a:t>Network Operator</a:t>
            </a:r>
            <a:endParaRPr lang="en-US" dirty="0" smtClean="0"/>
          </a:p>
          <a:p>
            <a:r>
              <a:rPr lang="en-GB" dirty="0" smtClean="0"/>
              <a:t>Process payment according to demand notice</a:t>
            </a:r>
            <a:endParaRPr lang="en-US" dirty="0" smtClean="0"/>
          </a:p>
          <a:p>
            <a:r>
              <a:rPr lang="en-GB" dirty="0" smtClean="0"/>
              <a:t>1 week</a:t>
            </a:r>
            <a:endParaRPr lang="en-US" dirty="0" smtClean="0"/>
          </a:p>
          <a:p>
            <a:r>
              <a:rPr lang="en-GB" b="1" dirty="0" smtClean="0"/>
              <a:t>Timeframe for securing Right of Way from Federal Ministry of Works is an average of 8 weeks</a:t>
            </a:r>
            <a:endParaRPr lang="en-US" dirty="0" smtClean="0"/>
          </a:p>
          <a:p>
            <a:r>
              <a:rPr lang="en-GB" dirty="0" smtClean="0"/>
              <a:t> </a:t>
            </a:r>
            <a:endParaRPr lang="en-US" dirty="0" smtClean="0"/>
          </a:p>
          <a:p>
            <a:r>
              <a:rPr lang="en-GB" b="1" dirty="0" smtClean="0"/>
              <a:t> </a:t>
            </a:r>
            <a:endParaRPr lang="en-US" dirty="0" smtClean="0"/>
          </a:p>
          <a:p>
            <a:r>
              <a:rPr lang="en-GB" dirty="0" smtClean="0"/>
              <a:t/>
            </a:r>
            <a:br>
              <a:rPr lang="en-GB" dirty="0" smtClean="0"/>
            </a:br>
            <a:r>
              <a:rPr lang="en-GB" dirty="0" smtClean="0"/>
              <a:t> </a:t>
            </a:r>
            <a:endParaRPr lang="en-US" dirty="0" smtClean="0"/>
          </a:p>
          <a:p>
            <a:r>
              <a:rPr lang="en-GB" dirty="0" smtClean="0"/>
              <a:t>TABLE 1.1 - </a:t>
            </a:r>
            <a:r>
              <a:rPr lang="en-GB" b="1" dirty="0" err="1" smtClean="0"/>
              <a:t>RoW</a:t>
            </a:r>
            <a:r>
              <a:rPr lang="en-GB" b="1" dirty="0" smtClean="0"/>
              <a:t> Approval Process for Lagos State</a:t>
            </a:r>
            <a:endParaRPr lang="en-US" dirty="0" smtClean="0"/>
          </a:p>
          <a:p>
            <a:r>
              <a:rPr lang="en-GB" dirty="0" smtClean="0"/>
              <a:t> </a:t>
            </a:r>
            <a:endParaRPr lang="en-US" dirty="0" smtClean="0"/>
          </a:p>
          <a:p>
            <a:r>
              <a:rPr lang="en-GB" b="1" dirty="0" smtClean="0"/>
              <a:t>Responsibility</a:t>
            </a:r>
            <a:endParaRPr lang="en-US" dirty="0" smtClean="0"/>
          </a:p>
          <a:p>
            <a:r>
              <a:rPr lang="en-GB" b="1" dirty="0" smtClean="0"/>
              <a:t>Task</a:t>
            </a:r>
            <a:endParaRPr lang="en-US" dirty="0" smtClean="0"/>
          </a:p>
          <a:p>
            <a:r>
              <a:rPr lang="en-GB" b="1" dirty="0" smtClean="0"/>
              <a:t>Timelines </a:t>
            </a:r>
            <a:endParaRPr lang="en-US" dirty="0" smtClean="0"/>
          </a:p>
          <a:p>
            <a:r>
              <a:rPr lang="en-GB" dirty="0" smtClean="0"/>
              <a:t>Network Operator</a:t>
            </a:r>
            <a:endParaRPr lang="en-US" dirty="0" smtClean="0"/>
          </a:p>
          <a:p>
            <a:r>
              <a:rPr lang="en-GB" dirty="0" smtClean="0"/>
              <a:t>Network Operator sends request to State government on intention to acquire right of way on selected streets.</a:t>
            </a:r>
            <a:endParaRPr lang="en-US" dirty="0" smtClean="0"/>
          </a:p>
          <a:p>
            <a:r>
              <a:rPr lang="en-GB" dirty="0" smtClean="0"/>
              <a:t>1 Day</a:t>
            </a:r>
            <a:endParaRPr lang="en-US" dirty="0" smtClean="0"/>
          </a:p>
          <a:p>
            <a:r>
              <a:rPr lang="en-GB" dirty="0" smtClean="0"/>
              <a:t>State Government</a:t>
            </a:r>
            <a:endParaRPr lang="en-US" dirty="0" smtClean="0"/>
          </a:p>
          <a:p>
            <a:r>
              <a:rPr lang="en-GB" dirty="0" smtClean="0"/>
              <a:t>State Government receives request, confirms streets and releases demand notice to Network operator.</a:t>
            </a:r>
            <a:endParaRPr lang="en-US" dirty="0" smtClean="0"/>
          </a:p>
          <a:p>
            <a:r>
              <a:rPr lang="en-GB" dirty="0" smtClean="0"/>
              <a:t>3 - 18 Weeks</a:t>
            </a:r>
            <a:endParaRPr lang="en-US" dirty="0" smtClean="0"/>
          </a:p>
          <a:p>
            <a:r>
              <a:rPr lang="en-GB" dirty="0" smtClean="0"/>
              <a:t>Network Operator</a:t>
            </a:r>
            <a:endParaRPr lang="en-US" dirty="0" smtClean="0"/>
          </a:p>
          <a:p>
            <a:r>
              <a:rPr lang="en-GB" dirty="0" smtClean="0"/>
              <a:t>Network operator process demand notice and effects payment.</a:t>
            </a:r>
            <a:endParaRPr lang="en-US" dirty="0" smtClean="0"/>
          </a:p>
          <a:p>
            <a:r>
              <a:rPr lang="en-GB" dirty="0" smtClean="0"/>
              <a:t>2 Weeks</a:t>
            </a:r>
            <a:endParaRPr lang="en-US" dirty="0" smtClean="0"/>
          </a:p>
          <a:p>
            <a:r>
              <a:rPr lang="en-GB" b="1" dirty="0" smtClean="0"/>
              <a:t>Timeframe for securing Lagos </a:t>
            </a:r>
            <a:r>
              <a:rPr lang="en-GB" b="1" dirty="0" err="1" smtClean="0"/>
              <a:t>RoW</a:t>
            </a:r>
            <a:r>
              <a:rPr lang="en-GB" b="1" dirty="0" smtClean="0"/>
              <a:t> is an average of 20 weeks</a:t>
            </a:r>
            <a:endParaRPr lang="en-US" dirty="0" smtClean="0"/>
          </a:p>
          <a:p>
            <a:r>
              <a:rPr lang="en-GB" dirty="0" smtClean="0"/>
              <a:t> </a:t>
            </a:r>
            <a:endParaRPr lang="en-US" dirty="0" smtClean="0"/>
          </a:p>
          <a:p>
            <a:r>
              <a:rPr lang="en-GB" dirty="0" smtClean="0"/>
              <a:t> </a:t>
            </a: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25000" lnSpcReduction="20000"/>
          </a:bodyPr>
          <a:lstStyle/>
          <a:p>
            <a:r>
              <a:rPr lang="en-GB" dirty="0" smtClean="0"/>
              <a:t>TABLE 1.2 – </a:t>
            </a:r>
            <a:r>
              <a:rPr lang="en-GB" b="1" dirty="0" err="1" smtClean="0"/>
              <a:t>RoW</a:t>
            </a:r>
            <a:r>
              <a:rPr lang="en-GB" b="1" dirty="0" smtClean="0"/>
              <a:t> Approval Process for a Sample of Other States</a:t>
            </a:r>
            <a:endParaRPr lang="en-US" dirty="0" smtClean="0"/>
          </a:p>
          <a:p>
            <a:r>
              <a:rPr lang="en-GB" dirty="0" smtClean="0"/>
              <a:t> </a:t>
            </a:r>
            <a:endParaRPr lang="en-US" dirty="0" smtClean="0"/>
          </a:p>
          <a:p>
            <a:r>
              <a:rPr lang="en-GB" b="1" dirty="0" smtClean="0"/>
              <a:t>TABLE 2.0 – Site-Build Permitting Process</a:t>
            </a:r>
            <a:endParaRPr lang="en-US" dirty="0" smtClean="0"/>
          </a:p>
          <a:p>
            <a:r>
              <a:rPr lang="en-GB" b="1" dirty="0" smtClean="0"/>
              <a:t> </a:t>
            </a:r>
            <a:endParaRPr lang="en-US" dirty="0" smtClean="0"/>
          </a:p>
          <a:p>
            <a:r>
              <a:rPr lang="en-GB" b="1" dirty="0" smtClean="0"/>
              <a:t>Region</a:t>
            </a:r>
            <a:endParaRPr lang="en-US" dirty="0" smtClean="0"/>
          </a:p>
          <a:p>
            <a:r>
              <a:rPr lang="en-GB" b="1" dirty="0" smtClean="0"/>
              <a:t>Northern states including FCT ABUJA</a:t>
            </a:r>
            <a:endParaRPr lang="en-US" dirty="0" smtClean="0"/>
          </a:p>
          <a:p>
            <a:r>
              <a:rPr lang="en-GB" b="1" dirty="0" smtClean="0"/>
              <a:t>Comments</a:t>
            </a:r>
            <a:endParaRPr lang="en-US" dirty="0" smtClean="0"/>
          </a:p>
          <a:p>
            <a:r>
              <a:rPr lang="en-GB" dirty="0" smtClean="0"/>
              <a:t>Duration</a:t>
            </a:r>
            <a:endParaRPr lang="en-US" dirty="0" smtClean="0"/>
          </a:p>
          <a:p>
            <a:r>
              <a:rPr lang="en-GB" dirty="0" smtClean="0"/>
              <a:t>4 - 12 weeks</a:t>
            </a:r>
            <a:endParaRPr lang="en-US" dirty="0" smtClean="0"/>
          </a:p>
          <a:p>
            <a:r>
              <a:rPr lang="en-GB" dirty="0" smtClean="0"/>
              <a:t>Insistence on engaging nominated agents for the EIA outside the Federal Ministry of Environment framework. FCT approvals are usually not issued in good time. Niger State asks for as high as N950,000.</a:t>
            </a:r>
            <a:endParaRPr lang="en-US" dirty="0" smtClean="0"/>
          </a:p>
          <a:p>
            <a:r>
              <a:rPr lang="en-GB" dirty="0" smtClean="0"/>
              <a:t>Amount</a:t>
            </a:r>
            <a:endParaRPr lang="en-US" dirty="0" smtClean="0"/>
          </a:p>
          <a:p>
            <a:r>
              <a:rPr lang="en-GB" dirty="0" smtClean="0"/>
              <a:t>Average of  N350,000.00 </a:t>
            </a:r>
            <a:endParaRPr lang="en-US" dirty="0" smtClean="0"/>
          </a:p>
          <a:p>
            <a:r>
              <a:rPr lang="en-GB" dirty="0" smtClean="0"/>
              <a:t>Additional Demand for a local EIA from FCTA</a:t>
            </a:r>
            <a:endParaRPr lang="en-US" dirty="0" smtClean="0"/>
          </a:p>
          <a:p>
            <a:r>
              <a:rPr lang="en-GB" dirty="0" smtClean="0"/>
              <a:t>100,000.00 </a:t>
            </a:r>
            <a:endParaRPr lang="en-US" dirty="0" smtClean="0"/>
          </a:p>
          <a:p>
            <a:r>
              <a:rPr lang="en-GB" dirty="0" smtClean="0"/>
              <a:t>Mobilisation</a:t>
            </a:r>
            <a:endParaRPr lang="en-US" dirty="0" smtClean="0"/>
          </a:p>
          <a:p>
            <a:r>
              <a:rPr lang="en-GB" dirty="0" smtClean="0"/>
              <a:t>Allowed after payment is receipted</a:t>
            </a:r>
            <a:endParaRPr lang="en-US" dirty="0" smtClean="0"/>
          </a:p>
          <a:p>
            <a:r>
              <a:rPr lang="en-GB" b="1" dirty="0" smtClean="0"/>
              <a:t>Region</a:t>
            </a:r>
            <a:endParaRPr lang="en-US" dirty="0" smtClean="0"/>
          </a:p>
          <a:p>
            <a:r>
              <a:rPr lang="en-GB" b="1" dirty="0" smtClean="0"/>
              <a:t>Eastern States</a:t>
            </a:r>
            <a:endParaRPr lang="en-US" dirty="0" smtClean="0"/>
          </a:p>
          <a:p>
            <a:r>
              <a:rPr lang="en-GB" b="1" dirty="0" smtClean="0"/>
              <a:t>Comments</a:t>
            </a:r>
            <a:endParaRPr lang="en-US" dirty="0" smtClean="0"/>
          </a:p>
          <a:p>
            <a:r>
              <a:rPr lang="en-GB" dirty="0" smtClean="0"/>
              <a:t>Duration</a:t>
            </a:r>
            <a:endParaRPr lang="en-US" dirty="0" smtClean="0"/>
          </a:p>
          <a:p>
            <a:r>
              <a:rPr lang="en-GB" dirty="0" smtClean="0"/>
              <a:t>2 - 4 weeks in some states its uncertain</a:t>
            </a:r>
            <a:endParaRPr lang="en-US" dirty="0" smtClean="0"/>
          </a:p>
          <a:p>
            <a:r>
              <a:rPr lang="en-GB" dirty="0" smtClean="0"/>
              <a:t>Varies from State to State. The major challenge here is the insistence on engaging nominated agents for the EIA outside the Federal Ministry of Environment framework and the inclusion of additional payments (Sanitation Fees).  Delta state requests for payment of N650,000.00 and Cross River States Govt is presently requesting for N1.5m </a:t>
            </a:r>
            <a:endParaRPr lang="en-US" dirty="0" smtClean="0"/>
          </a:p>
          <a:p>
            <a:r>
              <a:rPr lang="en-GB" dirty="0" smtClean="0"/>
              <a:t>Amount</a:t>
            </a:r>
            <a:endParaRPr lang="en-US" dirty="0" smtClean="0"/>
          </a:p>
          <a:p>
            <a:r>
              <a:rPr lang="en-GB" dirty="0" smtClean="0"/>
              <a:t> Fees from 350,000.00 to N1.5 million per site</a:t>
            </a:r>
            <a:endParaRPr lang="en-US" dirty="0" smtClean="0"/>
          </a:p>
          <a:p>
            <a:r>
              <a:rPr lang="en-GB" dirty="0" smtClean="0"/>
              <a:t>EIA</a:t>
            </a:r>
            <a:endParaRPr lang="en-US" dirty="0" smtClean="0"/>
          </a:p>
          <a:p>
            <a:r>
              <a:rPr lang="en-GB" dirty="0" smtClean="0"/>
              <a:t>25,000.00 </a:t>
            </a:r>
            <a:endParaRPr lang="en-US" dirty="0" smtClean="0"/>
          </a:p>
          <a:p>
            <a:r>
              <a:rPr lang="en-GB" dirty="0" smtClean="0"/>
              <a:t>Mobilisation</a:t>
            </a:r>
            <a:endParaRPr lang="en-US" dirty="0" smtClean="0"/>
          </a:p>
          <a:p>
            <a:r>
              <a:rPr lang="en-GB" dirty="0" smtClean="0"/>
              <a:t>Only after approved drawing is released by state planning authority</a:t>
            </a:r>
            <a:endParaRPr lang="en-US" dirty="0" smtClean="0"/>
          </a:p>
          <a:p>
            <a:r>
              <a:rPr lang="en-GB" b="1" dirty="0" smtClean="0"/>
              <a:t>Region</a:t>
            </a:r>
            <a:endParaRPr lang="en-US" dirty="0" smtClean="0"/>
          </a:p>
          <a:p>
            <a:r>
              <a:rPr lang="en-GB" b="1" dirty="0" smtClean="0"/>
              <a:t>Western States </a:t>
            </a:r>
            <a:endParaRPr lang="en-US" dirty="0" smtClean="0"/>
          </a:p>
          <a:p>
            <a:r>
              <a:rPr lang="en-GB" b="1" dirty="0" smtClean="0"/>
              <a:t>Comments</a:t>
            </a:r>
            <a:endParaRPr lang="en-US" dirty="0" smtClean="0"/>
          </a:p>
          <a:p>
            <a:r>
              <a:rPr lang="en-GB" dirty="0" smtClean="0"/>
              <a:t>Duration</a:t>
            </a:r>
            <a:endParaRPr lang="en-US" dirty="0" smtClean="0"/>
          </a:p>
          <a:p>
            <a:r>
              <a:rPr lang="en-GB" dirty="0" smtClean="0"/>
              <a:t>3 - 8 weeks</a:t>
            </a:r>
            <a:endParaRPr lang="en-US" dirty="0" smtClean="0"/>
          </a:p>
          <a:p>
            <a:r>
              <a:rPr lang="en-GB" dirty="0" smtClean="0"/>
              <a:t>Varies from State to State. The major challenge here is the insistence on engaging nominated agents for an additional local EIA outside the Federal Ministry of Environment framework, and also the inclusion of additional charges (Site Analysis Report) in Oyo State. </a:t>
            </a:r>
            <a:r>
              <a:rPr lang="en-GB" dirty="0" err="1" smtClean="0"/>
              <a:t>Og</a:t>
            </a:r>
            <a:r>
              <a:rPr lang="en-GB" dirty="0" smtClean="0"/>
              <a:t> un State N500, 000.00, Oyo State N350, 000. 00. </a:t>
            </a:r>
            <a:endParaRPr lang="en-US" dirty="0" smtClean="0"/>
          </a:p>
          <a:p>
            <a:r>
              <a:rPr lang="en-GB" dirty="0" smtClean="0"/>
              <a:t>Amount</a:t>
            </a:r>
            <a:endParaRPr lang="en-US" dirty="0" smtClean="0"/>
          </a:p>
          <a:p>
            <a:r>
              <a:rPr lang="en-GB" dirty="0" smtClean="0"/>
              <a:t>Average of 500,000.00 </a:t>
            </a:r>
            <a:endParaRPr lang="en-US" dirty="0" smtClean="0"/>
          </a:p>
          <a:p>
            <a:r>
              <a:rPr lang="en-GB" dirty="0" smtClean="0"/>
              <a:t>Additional Demand for local EIA</a:t>
            </a:r>
            <a:endParaRPr lang="en-US" dirty="0" smtClean="0"/>
          </a:p>
          <a:p>
            <a:r>
              <a:rPr lang="en-GB" dirty="0" smtClean="0"/>
              <a:t>Ranges around 150,000.00 </a:t>
            </a:r>
            <a:endParaRPr lang="en-US" dirty="0" smtClean="0"/>
          </a:p>
          <a:p>
            <a:r>
              <a:rPr lang="en-GB" dirty="0" smtClean="0"/>
              <a:t>Mobilisation</a:t>
            </a:r>
            <a:endParaRPr lang="en-US" dirty="0" smtClean="0"/>
          </a:p>
          <a:p>
            <a:r>
              <a:rPr lang="en-GB" dirty="0" smtClean="0"/>
              <a:t>After payment</a:t>
            </a:r>
            <a:endParaRPr lang="en-US" dirty="0" smtClean="0"/>
          </a:p>
          <a:p>
            <a:r>
              <a:rPr lang="en-GB" dirty="0" smtClean="0"/>
              <a:t>Mobilisation</a:t>
            </a:r>
            <a:endParaRPr lang="en-US" dirty="0" smtClean="0"/>
          </a:p>
          <a:p>
            <a:r>
              <a:rPr lang="en-GB" dirty="0" smtClean="0"/>
              <a:t>After payment</a:t>
            </a:r>
            <a:endParaRPr lang="en-US" dirty="0" smtClean="0"/>
          </a:p>
          <a:p>
            <a:r>
              <a:rPr lang="en-GB" dirty="0" smtClean="0"/>
              <a:t> </a:t>
            </a:r>
            <a:endParaRPr lang="en-US" dirty="0" smtClean="0"/>
          </a:p>
          <a:p>
            <a:r>
              <a:rPr lang="en-GB" dirty="0" smtClean="0"/>
              <a:t> </a:t>
            </a:r>
            <a:endParaRPr lang="en-US" dirty="0" smtClean="0"/>
          </a:p>
          <a:p>
            <a:r>
              <a:rPr lang="en-GB" dirty="0" smtClean="0"/>
              <a:t>In most cases, operators are operators are faced with an uncertain approval framework which leaves operators at the whims and caprices of the approving authority and its officers.  Attached as annexure 2 is a process flow chart which illustrates the process involved in rolling out telecommunications infrastructure.</a:t>
            </a:r>
            <a:endParaRPr lang="en-US" dirty="0" smtClean="0"/>
          </a:p>
          <a:p>
            <a:r>
              <a:rPr lang="en-GB" dirty="0" smtClean="0"/>
              <a:t> </a:t>
            </a:r>
            <a:endParaRPr lang="en-US" dirty="0" smtClean="0"/>
          </a:p>
          <a:p>
            <a:endParaRPr lang="en-US"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TOPIC</a:t>
            </a:r>
            <a:endParaRPr lang="en-US" dirty="0"/>
          </a:p>
        </p:txBody>
      </p:sp>
      <p:sp>
        <p:nvSpPr>
          <p:cNvPr id="3" name="Content Placeholder 2"/>
          <p:cNvSpPr>
            <a:spLocks noGrp="1"/>
          </p:cNvSpPr>
          <p:nvPr>
            <p:ph idx="1"/>
          </p:nvPr>
        </p:nvSpPr>
        <p:spPr/>
        <p:txBody>
          <a:bodyPr>
            <a:normAutofit/>
          </a:bodyPr>
          <a:lstStyle/>
          <a:p>
            <a:pPr algn="ctr">
              <a:buNone/>
            </a:pPr>
            <a:endParaRPr lang="en-US" sz="4400" dirty="0" smtClean="0"/>
          </a:p>
          <a:p>
            <a:pPr algn="ctr">
              <a:buNone/>
            </a:pPr>
            <a:r>
              <a:rPr lang="en-US" sz="4400" dirty="0" smtClean="0"/>
              <a:t>“QUALITY OF SERVICE, TARIFF AND COVERAGE:  ISSUES AND EXPECTATIONS”</a:t>
            </a:r>
            <a:endParaRPr lang="en-US" sz="4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77500" lnSpcReduction="20000"/>
          </a:bodyPr>
          <a:lstStyle/>
          <a:p>
            <a:pPr>
              <a:lnSpc>
                <a:spcPct val="140000"/>
              </a:lnSpc>
              <a:buClr>
                <a:srgbClr val="F8C400"/>
              </a:buClr>
              <a:buFont typeface="Wingdings" pitchFamily="2" charset="2"/>
              <a:buChar char="§"/>
            </a:pPr>
            <a:r>
              <a:rPr lang="en-US" sz="2600" b="1" dirty="0" smtClean="0"/>
              <a:t>Energy &amp; Power Issues: </a:t>
            </a:r>
            <a:r>
              <a:rPr lang="en-US" sz="2600" dirty="0"/>
              <a:t>which necessitates two </a:t>
            </a:r>
            <a:r>
              <a:rPr lang="en-US" sz="2600" dirty="0" smtClean="0"/>
              <a:t>generating sets at </a:t>
            </a:r>
            <a:r>
              <a:rPr lang="en-US" sz="2600" dirty="0"/>
              <a:t>each </a:t>
            </a:r>
            <a:r>
              <a:rPr lang="en-US" sz="2600" dirty="0" smtClean="0"/>
              <a:t>BTS site, which </a:t>
            </a:r>
            <a:r>
              <a:rPr lang="en-US" sz="2600" dirty="0"/>
              <a:t>is compounded by frequent theft of </a:t>
            </a:r>
            <a:r>
              <a:rPr lang="en-US" sz="2600" dirty="0" smtClean="0"/>
              <a:t>the generators </a:t>
            </a:r>
            <a:r>
              <a:rPr lang="en-US" sz="2600" dirty="0"/>
              <a:t>and diesel.  The huge amount spent on diesel, generating sets and other associated expenses could otherwise be spent on network </a:t>
            </a:r>
            <a:r>
              <a:rPr lang="en-US" sz="2600" dirty="0" smtClean="0"/>
              <a:t>expansion in order to  provide </a:t>
            </a:r>
            <a:r>
              <a:rPr lang="en-US" sz="2600" dirty="0"/>
              <a:t>qualitative services to </a:t>
            </a:r>
            <a:r>
              <a:rPr lang="en-US" sz="2600" dirty="0" smtClean="0"/>
              <a:t>Nigerians.</a:t>
            </a:r>
          </a:p>
          <a:p>
            <a:pPr>
              <a:lnSpc>
                <a:spcPct val="135000"/>
              </a:lnSpc>
              <a:spcBef>
                <a:spcPct val="50000"/>
              </a:spcBef>
              <a:buClr>
                <a:srgbClr val="F8C400"/>
              </a:buClr>
              <a:buFont typeface="Wingdings" pitchFamily="2" charset="2"/>
              <a:buChar char="§"/>
            </a:pPr>
            <a:r>
              <a:rPr lang="en-US" sz="2600" dirty="0" smtClean="0"/>
              <a:t> </a:t>
            </a:r>
            <a:r>
              <a:rPr lang="en-US" sz="2600" b="1" dirty="0" smtClean="0"/>
              <a:t>Multiple </a:t>
            </a:r>
            <a:r>
              <a:rPr lang="en-US" sz="2600" b="1" dirty="0"/>
              <a:t>Taxation and Regulation </a:t>
            </a:r>
            <a:r>
              <a:rPr lang="en-US" sz="2600" dirty="0"/>
              <a:t>by myriad Ministries, Departments and Agencies of the Federal, State and Local Governments.</a:t>
            </a:r>
            <a:r>
              <a:rPr lang="en-US" sz="2600" b="1" dirty="0"/>
              <a:t>  T</a:t>
            </a:r>
            <a:r>
              <a:rPr lang="en-GB" sz="2600" dirty="0"/>
              <a:t>he unpleasant intervention in basic operations by various  Ministries Department and Agencies (MDAs) who issue stop work orders, seal,  remove equipment and infrastructure  in a bid to enforce their demands for payment of revenues and levies by service providers. </a:t>
            </a:r>
            <a:r>
              <a:rPr lang="en-GB" sz="2600" dirty="0" smtClean="0"/>
              <a:t>Same infrastructure subjected to several regulatory oversight and fee demand</a:t>
            </a:r>
          </a:p>
          <a:p>
            <a:pPr>
              <a:lnSpc>
                <a:spcPct val="140000"/>
              </a:lnSpc>
              <a:buClr>
                <a:srgbClr val="F8C400"/>
              </a:buClr>
              <a:buNone/>
            </a:pPr>
            <a:endParaRPr lang="en-GB" dirty="0" smtClean="0"/>
          </a:p>
          <a:p>
            <a:pPr>
              <a:lnSpc>
                <a:spcPct val="140000"/>
              </a:lnSpc>
              <a:buClr>
                <a:srgbClr val="F8C400"/>
              </a:buClr>
              <a:buFont typeface="Wingdings" pitchFamily="2" charset="2"/>
              <a:buChar char="§"/>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a:lnSpc>
                <a:spcPct val="140000"/>
              </a:lnSpc>
              <a:buClr>
                <a:srgbClr val="F8C400"/>
              </a:buClr>
              <a:buFont typeface="Wingdings" pitchFamily="2" charset="2"/>
              <a:buChar char="§"/>
            </a:pPr>
            <a:r>
              <a:rPr lang="en-US" sz="1800" b="1" dirty="0" smtClean="0"/>
              <a:t>Security Challenges</a:t>
            </a:r>
            <a:r>
              <a:rPr lang="en-US" sz="1800" dirty="0" smtClean="0"/>
              <a:t> </a:t>
            </a:r>
            <a:r>
              <a:rPr lang="en-GB" sz="1800" b="1" dirty="0" smtClean="0"/>
              <a:t>&amp; vulnerability of telecommunications infrastructure </a:t>
            </a:r>
            <a:r>
              <a:rPr lang="en-US" sz="1800" dirty="0" smtClean="0"/>
              <a:t>(theft, </a:t>
            </a:r>
            <a:r>
              <a:rPr lang="en-US" sz="1800" dirty="0" err="1" smtClean="0"/>
              <a:t>vandalisation</a:t>
            </a:r>
            <a:r>
              <a:rPr lang="en-US" sz="1800" dirty="0" smtClean="0"/>
              <a:t> and sabotage of network equipment, etc) impede our capacity to carry out timely equipment upgrades, thereby impacting negatively on </a:t>
            </a:r>
            <a:r>
              <a:rPr lang="en-US" sz="1800" dirty="0" err="1" smtClean="0"/>
              <a:t>QoS</a:t>
            </a:r>
            <a:r>
              <a:rPr lang="en-US" sz="1800" dirty="0" smtClean="0"/>
              <a:t>. </a:t>
            </a:r>
            <a:r>
              <a:rPr lang="en-GB" sz="1800" dirty="0" smtClean="0"/>
              <a:t>We also note that our operations are not immune from the  intermittent community issues and civic unrest in various regions,  which also often result in denial of access, illegal detention of site personnel, </a:t>
            </a:r>
            <a:r>
              <a:rPr lang="en-GB" sz="1800" dirty="0" err="1" smtClean="0"/>
              <a:t>vandalisation</a:t>
            </a:r>
            <a:r>
              <a:rPr lang="en-GB" sz="1800" dirty="0" smtClean="0"/>
              <a:t> of installations, etc., contributing to protracted site deployment timelines. Road construction and other unplanned civic works often result in damage to site installations.</a:t>
            </a:r>
          </a:p>
          <a:p>
            <a:pPr marL="342900" lvl="1" indent="-342900">
              <a:lnSpc>
                <a:spcPct val="140000"/>
              </a:lnSpc>
              <a:buClr>
                <a:srgbClr val="F8C400"/>
              </a:buClr>
              <a:buFont typeface="Wingdings" pitchFamily="2" charset="2"/>
              <a:buChar char="§"/>
            </a:pPr>
            <a:r>
              <a:rPr lang="en-US" sz="1800" b="1" dirty="0" smtClean="0"/>
              <a:t>Environmental &amp; Community Issues: </a:t>
            </a:r>
            <a:r>
              <a:rPr lang="en-US" sz="1800" dirty="0" smtClean="0"/>
              <a:t>agitation and militancy across the six geopolitical zones (especially Lagos, Niger Delta, South East) restricts rollout, constraints maintenance &amp; refueling of sites. The number of BTS sites locked out or inaccessible are increasing by the day on account of Community issues.</a:t>
            </a:r>
          </a:p>
          <a:p>
            <a:pPr>
              <a:lnSpc>
                <a:spcPct val="140000"/>
              </a:lnSpc>
              <a:buClr>
                <a:srgbClr val="F8C400"/>
              </a:buClr>
              <a:buFont typeface="Wingdings" pitchFamily="2" charset="2"/>
              <a:buChar char="§"/>
            </a:pPr>
            <a:endParaRPr lang="en-GB" sz="18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Autofit/>
          </a:bodyPr>
          <a:lstStyle/>
          <a:p>
            <a:pPr marL="342900" lvl="1" indent="-342900">
              <a:buNone/>
            </a:pPr>
            <a:endParaRPr lang="en-US" sz="1800" dirty="0" smtClean="0"/>
          </a:p>
          <a:p>
            <a:pPr marL="347472">
              <a:lnSpc>
                <a:spcPct val="80000"/>
              </a:lnSpc>
              <a:spcBef>
                <a:spcPts val="24"/>
              </a:spcBef>
              <a:buClr>
                <a:srgbClr val="F8C400"/>
              </a:buClr>
            </a:pPr>
            <a:r>
              <a:rPr lang="en-US" sz="1800" b="1" dirty="0" smtClean="0"/>
              <a:t>Infrastructure:  </a:t>
            </a:r>
            <a:r>
              <a:rPr lang="en-US" sz="1800" dirty="0" smtClean="0"/>
              <a:t>Limited incumbent interconnectivity &amp; transmission infrastructure: NITEL suppose to be the backbone infrastructure for Service Providers to ride upon</a:t>
            </a:r>
          </a:p>
          <a:p>
            <a:pPr marL="347472">
              <a:lnSpc>
                <a:spcPct val="80000"/>
              </a:lnSpc>
              <a:spcBef>
                <a:spcPts val="24"/>
              </a:spcBef>
              <a:buClr>
                <a:srgbClr val="F8C400"/>
              </a:buClr>
              <a:buNone/>
            </a:pPr>
            <a:r>
              <a:rPr lang="en-US" sz="1800" dirty="0" smtClean="0"/>
              <a:t> </a:t>
            </a:r>
          </a:p>
          <a:p>
            <a:pPr marL="347472" lvl="1">
              <a:lnSpc>
                <a:spcPct val="80000"/>
              </a:lnSpc>
              <a:spcBef>
                <a:spcPts val="24"/>
              </a:spcBef>
              <a:buClr>
                <a:srgbClr val="F8C400"/>
              </a:buClr>
              <a:buNone/>
            </a:pPr>
            <a:r>
              <a:rPr lang="en-US" sz="1800" dirty="0" smtClean="0"/>
              <a:t>      Increasing burden of developing national transmission capacity on Operators</a:t>
            </a:r>
          </a:p>
          <a:p>
            <a:pPr marL="347472" lvl="1">
              <a:lnSpc>
                <a:spcPct val="80000"/>
              </a:lnSpc>
              <a:spcBef>
                <a:spcPts val="24"/>
              </a:spcBef>
              <a:buClr>
                <a:srgbClr val="F8C400"/>
              </a:buClr>
              <a:buNone/>
            </a:pPr>
            <a:endParaRPr lang="en-US" sz="1800" dirty="0" smtClean="0"/>
          </a:p>
          <a:p>
            <a:pPr marL="347472" lvl="1">
              <a:lnSpc>
                <a:spcPct val="80000"/>
              </a:lnSpc>
              <a:spcBef>
                <a:spcPts val="24"/>
              </a:spcBef>
              <a:buClr>
                <a:srgbClr val="F8C400"/>
              </a:buClr>
              <a:buFont typeface="Wingdings" pitchFamily="2" charset="2"/>
              <a:buChar char="§"/>
            </a:pPr>
            <a:r>
              <a:rPr lang="en-US" sz="1800" dirty="0" smtClean="0"/>
              <a:t>Epileptic </a:t>
            </a:r>
            <a:r>
              <a:rPr lang="en-US" sz="1800" b="1" dirty="0" smtClean="0"/>
              <a:t>power </a:t>
            </a:r>
            <a:r>
              <a:rPr lang="en-US" sz="1800" dirty="0" smtClean="0"/>
              <a:t>supply from National Grid - additional cost of self generation of power </a:t>
            </a:r>
          </a:p>
          <a:p>
            <a:pPr marL="347472" lvl="1">
              <a:lnSpc>
                <a:spcPct val="80000"/>
              </a:lnSpc>
              <a:spcBef>
                <a:spcPts val="24"/>
              </a:spcBef>
              <a:buClr>
                <a:srgbClr val="F8C400"/>
              </a:buClr>
              <a:buFont typeface="Wingdings" pitchFamily="2" charset="2"/>
              <a:buChar char="§"/>
            </a:pPr>
            <a:endParaRPr lang="en-US" sz="1800" dirty="0" smtClean="0"/>
          </a:p>
          <a:p>
            <a:pPr marL="347472" lvl="1">
              <a:lnSpc>
                <a:spcPct val="80000"/>
              </a:lnSpc>
              <a:spcBef>
                <a:spcPts val="24"/>
              </a:spcBef>
              <a:buClr>
                <a:srgbClr val="F8C400"/>
              </a:buClr>
              <a:buFont typeface="Wingdings" pitchFamily="2" charset="2"/>
              <a:buChar char="§"/>
            </a:pPr>
            <a:r>
              <a:rPr lang="en-US" sz="1800" dirty="0" smtClean="0"/>
              <a:t>Immature supporting local manufacturing industry, therefore reliance on imports &amp; time consuming custom processes e.g. 3 weeks to clear consignments, 2 weeks average lead-time to process shipments</a:t>
            </a:r>
          </a:p>
          <a:p>
            <a:pPr marL="347472" lvl="1">
              <a:lnSpc>
                <a:spcPct val="80000"/>
              </a:lnSpc>
              <a:spcBef>
                <a:spcPts val="24"/>
              </a:spcBef>
              <a:buClr>
                <a:srgbClr val="F8C400"/>
              </a:buClr>
              <a:buFont typeface="Wingdings" pitchFamily="2" charset="2"/>
              <a:buChar char="§"/>
            </a:pPr>
            <a:endParaRPr lang="en-US" sz="1800" dirty="0" smtClean="0"/>
          </a:p>
          <a:p>
            <a:pPr marL="347472" lvl="1">
              <a:lnSpc>
                <a:spcPct val="80000"/>
              </a:lnSpc>
              <a:spcBef>
                <a:spcPts val="24"/>
              </a:spcBef>
              <a:buClr>
                <a:srgbClr val="F8C400"/>
              </a:buClr>
              <a:buFont typeface="Wingdings" pitchFamily="2" charset="2"/>
              <a:buChar char="§"/>
            </a:pPr>
            <a:r>
              <a:rPr lang="en-US" sz="1800" dirty="0" smtClean="0"/>
              <a:t>Limited rail &amp; road transport infrastructure &amp; integrated distribution networks</a:t>
            </a:r>
          </a:p>
          <a:p>
            <a:pPr marL="347472" lvl="1" indent="-342900">
              <a:spcBef>
                <a:spcPts val="24"/>
              </a:spcBef>
              <a:buNone/>
            </a:pPr>
            <a:endParaRPr lang="en-US" sz="1800" dirty="0" smtClean="0"/>
          </a:p>
          <a:p>
            <a:pPr marL="347472" lvl="1" indent="-342900">
              <a:spcBef>
                <a:spcPts val="24"/>
              </a:spcBef>
              <a:buNone/>
            </a:pPr>
            <a:endParaRPr lang="en-US" sz="1800" dirty="0"/>
          </a:p>
          <a:p>
            <a:pPr marL="347472" lvl="1" indent="-342900">
              <a:spcBef>
                <a:spcPts val="24"/>
              </a:spcBef>
              <a:buNone/>
            </a:pPr>
            <a:endParaRPr lang="en-US" sz="1800" dirty="0" smtClean="0"/>
          </a:p>
          <a:p>
            <a:pPr marL="347472" lvl="1" indent="-342900">
              <a:spcBef>
                <a:spcPts val="24"/>
              </a:spcBef>
              <a:buNone/>
            </a:pPr>
            <a:endParaRPr lang="en-US" sz="1800" dirty="0"/>
          </a:p>
          <a:p>
            <a:pPr marL="347472" lvl="1" indent="-342900">
              <a:spcBef>
                <a:spcPts val="24"/>
              </a:spcBef>
              <a:buNone/>
            </a:pPr>
            <a:endParaRPr lang="en-US" sz="1800" dirty="0" smtClean="0"/>
          </a:p>
          <a:p>
            <a:pPr marL="347472" lvl="1" indent="-342900">
              <a:spcBef>
                <a:spcPts val="24"/>
              </a:spcBef>
              <a:buNone/>
            </a:pPr>
            <a:endParaRPr lang="en-US" sz="1800" dirty="0"/>
          </a:p>
          <a:p>
            <a:pPr marL="342900" lvl="1" indent="-342900">
              <a:buNone/>
            </a:pPr>
            <a:endParaRPr lang="en-US" sz="1800" dirty="0" smtClean="0"/>
          </a:p>
          <a:p>
            <a:pPr marL="342900" lvl="1" indent="-342900">
              <a:buNone/>
            </a:pPr>
            <a:endParaRPr lang="en-US" sz="1800" dirty="0"/>
          </a:p>
          <a:p>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marL="342900" lvl="1" indent="-342900">
              <a:buNone/>
            </a:pPr>
            <a:r>
              <a:rPr lang="en-US" sz="1800" dirty="0" smtClean="0"/>
              <a:t>These challenges seriously affect our ability to deliver the desired Grade of Service across the Federation. Whilst the industry continues to device strategies for dealing with these issues, the concerted effort of all stakeholders is required to protect the industry and assure its sustainability.</a:t>
            </a:r>
          </a:p>
          <a:p>
            <a:pPr marL="342900" lvl="1" indent="-342900">
              <a:buFont typeface="Arial" pitchFamily="34" charset="0"/>
              <a:buChar char="•"/>
            </a:pPr>
            <a:r>
              <a:rPr lang="en-US" sz="1800" dirty="0" smtClean="0"/>
              <a:t>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55000" lnSpcReduction="20000"/>
          </a:bodyPr>
          <a:lstStyle/>
          <a:p>
            <a:pPr>
              <a:buNone/>
            </a:pPr>
            <a:r>
              <a:rPr lang="en-GB" b="1" dirty="0" smtClean="0"/>
              <a:t>	COVERAGE</a:t>
            </a:r>
            <a:endParaRPr lang="en-US" b="1" dirty="0" smtClean="0"/>
          </a:p>
          <a:p>
            <a:endParaRPr lang="en-US" dirty="0" smtClean="0"/>
          </a:p>
          <a:p>
            <a:r>
              <a:rPr lang="en-US" dirty="0" smtClean="0"/>
              <a:t>As  </a:t>
            </a:r>
            <a:r>
              <a:rPr lang="en-US" dirty="0" smtClean="0"/>
              <a:t>background, it should be noted that Sites are generally planned to enhance </a:t>
            </a:r>
            <a:r>
              <a:rPr lang="en-US" b="1" dirty="0" smtClean="0"/>
              <a:t>capacity</a:t>
            </a:r>
            <a:r>
              <a:rPr lang="en-US" dirty="0" smtClean="0"/>
              <a:t> </a:t>
            </a:r>
            <a:r>
              <a:rPr lang="en-US" dirty="0" smtClean="0"/>
              <a:t>and </a:t>
            </a:r>
            <a:r>
              <a:rPr lang="en-US" b="1" dirty="0" smtClean="0"/>
              <a:t>coverage</a:t>
            </a:r>
            <a:r>
              <a:rPr lang="en-US" dirty="0" smtClean="0"/>
              <a:t>. From planning to deployment, there several processes which seek to ensure that sites are built to deliver qualitative services to esteemed Nigerian subscribers.  These include the following: </a:t>
            </a:r>
          </a:p>
          <a:p>
            <a:pPr lvl="0"/>
            <a:r>
              <a:rPr lang="en-US" u="sng" dirty="0" smtClean="0"/>
              <a:t>Radio Frequency (RF) </a:t>
            </a:r>
            <a:r>
              <a:rPr lang="en-GB" u="sng" dirty="0" smtClean="0"/>
              <a:t>Planning Site Survey /Site Release:</a:t>
            </a:r>
            <a:r>
              <a:rPr lang="en-GB" b="1" dirty="0" smtClean="0"/>
              <a:t> </a:t>
            </a:r>
            <a:r>
              <a:rPr lang="en-GB" dirty="0" smtClean="0"/>
              <a:t>Consideration is given to the capacity /coverage requirements of the network. The process is designed to ensure that all Quality of Service expectations are met.</a:t>
            </a:r>
            <a:endParaRPr lang="en-US" dirty="0" smtClean="0"/>
          </a:p>
          <a:p>
            <a:pPr>
              <a:buNone/>
            </a:pPr>
            <a:r>
              <a:rPr lang="en-GB" dirty="0" smtClean="0"/>
              <a:t> </a:t>
            </a:r>
            <a:endParaRPr lang="en-US" dirty="0" smtClean="0"/>
          </a:p>
          <a:p>
            <a:pPr lvl="0"/>
            <a:r>
              <a:rPr lang="en-GB" u="sng" dirty="0" smtClean="0"/>
              <a:t>Transmission Planning Line of Site Survey:</a:t>
            </a:r>
            <a:r>
              <a:rPr lang="en-GB" b="1" dirty="0" smtClean="0"/>
              <a:t>  </a:t>
            </a:r>
            <a:r>
              <a:rPr lang="en-GB" dirty="0" smtClean="0"/>
              <a:t>This seeks to ensure contiguous transmission and connection of new site to the rest of the network, including adjacent sites. </a:t>
            </a:r>
            <a:endParaRPr lang="en-US" dirty="0" smtClean="0"/>
          </a:p>
          <a:p>
            <a:endParaRPr lang="en-US" dirty="0" smtClean="0"/>
          </a:p>
          <a:p>
            <a:pPr lvl="0"/>
            <a:r>
              <a:rPr lang="en-GB" u="sng" dirty="0" smtClean="0"/>
              <a:t>Site Acquisition Process:</a:t>
            </a:r>
            <a:r>
              <a:rPr lang="en-GB" b="1" dirty="0" smtClean="0"/>
              <a:t> </a:t>
            </a:r>
            <a:r>
              <a:rPr lang="en-GB" dirty="0" smtClean="0"/>
              <a:t>This involves negotiation with landlords of plots on identified locations. </a:t>
            </a:r>
            <a:endParaRPr lang="en-US" dirty="0" smtClean="0"/>
          </a:p>
          <a:p>
            <a:pPr>
              <a:buNone/>
            </a:pPr>
            <a:r>
              <a:rPr lang="en-GB" dirty="0" smtClean="0"/>
              <a:t> </a:t>
            </a:r>
            <a:endParaRPr lang="en-US" dirty="0" smtClean="0"/>
          </a:p>
          <a:p>
            <a:pPr lvl="0"/>
            <a:r>
              <a:rPr lang="en-GB" u="sng" dirty="0" smtClean="0"/>
              <a:t>Stakeholders Technical Site Survey (TSS):</a:t>
            </a:r>
            <a:r>
              <a:rPr lang="en-GB" b="1" dirty="0" smtClean="0"/>
              <a:t> </a:t>
            </a:r>
            <a:r>
              <a:rPr lang="en-GB" dirty="0" smtClean="0"/>
              <a:t>Once the property for site is acquired, a technical site survey is conducted to confirm suitability of the site for network operations.</a:t>
            </a:r>
            <a:endParaRPr lang="en-US" dirty="0" smtClean="0"/>
          </a:p>
          <a:p>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Autofit/>
          </a:bodyPr>
          <a:lstStyle/>
          <a:p>
            <a:r>
              <a:rPr lang="en-US" sz="1800" dirty="0" smtClean="0"/>
              <a:t>Planning for sites in high-capacity areas involves extensive planning to optimize network performance with regard to extent of coverage and quality of network performance. Due to subjective considerations imposed by population density in the built up urban areas, there are however certain key considerations which must be considered to ensure that </a:t>
            </a:r>
            <a:r>
              <a:rPr lang="en-US" sz="1800" dirty="0" err="1" smtClean="0"/>
              <a:t>QoS</a:t>
            </a:r>
            <a:r>
              <a:rPr lang="en-US" sz="1800" dirty="0" smtClean="0"/>
              <a:t> is addressed. These are as follows:</a:t>
            </a:r>
          </a:p>
          <a:p>
            <a:pPr>
              <a:buNone/>
            </a:pPr>
            <a:r>
              <a:rPr lang="en-US" sz="1800" dirty="0" smtClean="0"/>
              <a:t> </a:t>
            </a:r>
          </a:p>
          <a:p>
            <a:r>
              <a:rPr lang="en-US" sz="1800" b="1" dirty="0" smtClean="0"/>
              <a:t>1. Capacity Planning/Metropolitan Expansion </a:t>
            </a:r>
            <a:endParaRPr lang="en-US" sz="1800" dirty="0" smtClean="0"/>
          </a:p>
          <a:p>
            <a:pPr lvl="0"/>
            <a:r>
              <a:rPr lang="en-US" sz="1800" dirty="0" smtClean="0"/>
              <a:t>Capacity </a:t>
            </a:r>
            <a:r>
              <a:rPr lang="en-US" sz="1800" dirty="0" smtClean="0"/>
              <a:t>sites are planned to increase and/or improve network capacity in areas where the need is required.</a:t>
            </a:r>
          </a:p>
          <a:p>
            <a:pPr lvl="0"/>
            <a:r>
              <a:rPr lang="en-US" sz="1800" dirty="0" smtClean="0"/>
              <a:t>In </a:t>
            </a:r>
            <a:r>
              <a:rPr lang="en-US" sz="1800" dirty="0" smtClean="0"/>
              <a:t>planning such sites, it is important to consider the following:</a:t>
            </a:r>
          </a:p>
          <a:p>
            <a:pPr lvl="1"/>
            <a:r>
              <a:rPr lang="en-US" sz="1800" dirty="0" smtClean="0"/>
              <a:t>The impact of the site on other adjacent sites in the area from a frequency planning perspective.</a:t>
            </a:r>
          </a:p>
          <a:p>
            <a:pPr lvl="1"/>
            <a:r>
              <a:rPr lang="en-US" sz="1800" dirty="0" smtClean="0"/>
              <a:t>The positioning of the site with respect to the amount of traffic that it will generate from adjacent cells, in the same coverage area </a:t>
            </a:r>
          </a:p>
          <a:p>
            <a:pPr lvl="1"/>
            <a:r>
              <a:rPr lang="en-US" sz="1800" dirty="0" smtClean="0"/>
              <a:t>The impact that the site will have on future network expansion, which is linked to traffic expansion and coverage requirement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25000" lnSpcReduction="20000"/>
          </a:bodyPr>
          <a:lstStyle/>
          <a:p>
            <a:pPr algn="just">
              <a:buNone/>
            </a:pPr>
            <a:r>
              <a:rPr lang="en-US" dirty="0" smtClean="0"/>
              <a:t> </a:t>
            </a:r>
            <a:endParaRPr lang="en-US" sz="7200" dirty="0" smtClean="0"/>
          </a:p>
          <a:p>
            <a:pPr lvl="0" algn="just"/>
            <a:r>
              <a:rPr lang="en-US" sz="7200" dirty="0" smtClean="0"/>
              <a:t>In urban areas, it is important to use buildings to both direct and contain the signal. Masts that are in use should be no higher than 35m in urban areas to provide a basis for expansion of a mini-cellular network, and stub masts on building rooftops are used as much as possible subject to availability. </a:t>
            </a:r>
          </a:p>
          <a:p>
            <a:pPr algn="just">
              <a:buNone/>
            </a:pPr>
            <a:r>
              <a:rPr lang="en-US" sz="7200" dirty="0" smtClean="0"/>
              <a:t> </a:t>
            </a:r>
          </a:p>
          <a:p>
            <a:pPr lvl="0" algn="just"/>
            <a:r>
              <a:rPr lang="en-US" sz="7200" dirty="0" smtClean="0"/>
              <a:t>Sites should be developed as part of a larger plan rather than planned individually with congestion relief sites built to relieve congestion on existing cells where required. </a:t>
            </a:r>
          </a:p>
          <a:p>
            <a:pPr algn="just">
              <a:buNone/>
            </a:pPr>
            <a:r>
              <a:rPr lang="en-US" sz="7200" dirty="0" smtClean="0"/>
              <a:t> </a:t>
            </a:r>
          </a:p>
          <a:p>
            <a:pPr algn="just"/>
            <a:r>
              <a:rPr lang="en-US" sz="7200" b="1" dirty="0" smtClean="0"/>
              <a:t>2. Dominant Server Coverage</a:t>
            </a:r>
            <a:endParaRPr lang="en-US" sz="7200" dirty="0" smtClean="0"/>
          </a:p>
          <a:p>
            <a:pPr algn="just">
              <a:buNone/>
            </a:pPr>
            <a:r>
              <a:rPr lang="en-US" sz="7200" dirty="0" smtClean="0"/>
              <a:t> </a:t>
            </a:r>
          </a:p>
          <a:p>
            <a:pPr lvl="0" algn="just"/>
            <a:r>
              <a:rPr lang="en-US" sz="7200" dirty="0" smtClean="0"/>
              <a:t>There is a need for dominant servers to be planned in areas where interference is high due to the coincidence of several signals of a similar level (all occupying the same frequency). These signals may be of a high or low level.</a:t>
            </a:r>
          </a:p>
          <a:p>
            <a:pPr algn="just">
              <a:buNone/>
            </a:pPr>
            <a:endParaRPr lang="en-US" sz="7200" dirty="0" smtClean="0"/>
          </a:p>
          <a:p>
            <a:pPr lvl="0" algn="just"/>
            <a:r>
              <a:rPr lang="en-US" sz="7200" dirty="0" smtClean="0"/>
              <a:t>As this generally occurs in areas of high visibility such as hilltops, high buildings and ridges, it is important to contain the coverage of this type of site to the problem area itself. </a:t>
            </a:r>
          </a:p>
          <a:p>
            <a:pPr algn="just">
              <a:buNone/>
            </a:pPr>
            <a:r>
              <a:rPr lang="en-US" sz="7200" dirty="0" smtClean="0"/>
              <a:t> </a:t>
            </a:r>
          </a:p>
          <a:p>
            <a:pPr lvl="0" algn="just"/>
            <a:r>
              <a:rPr lang="en-US" sz="7200" dirty="0" smtClean="0"/>
              <a:t>It is important not to create problems elsewhere in the network while solving a local interference problem. This we can only achieve by proper positioning of new sites. </a:t>
            </a:r>
          </a:p>
          <a:p>
            <a:pPr algn="just">
              <a:buNone/>
            </a:pPr>
            <a:r>
              <a:rPr lang="en-US" sz="7200" dirty="0" smtClean="0"/>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717</Words>
  <Application>Microsoft Office PowerPoint</Application>
  <PresentationFormat>On-screen Show (4:3)</PresentationFormat>
  <Paragraphs>146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PAPER DELIVER BY THE CHAIRMAN OF ALTON, ENGR. GBENGA ADEBAYO AT THE NCC’S STAKEHOLDERS CONSULTATIVE FORUM FOR THE YEAR 2013 TO 2017 STRATEGIC MANAGEMENT PLAN   HELD AT MUSON CENTRE ON FRIDAY 30TH MARCH, 2012</vt:lpstr>
      <vt:lpstr>  TOPIC</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PAPER DELIVER BY THE CHAIRMAN OF ALTON, ENGR. GBENGA ADEBAYO AT THE NCC’S STAKEHOLDERS CONSULTATIVE FORUM FOR THE YEAR 2013 TO 2017 STRATEGIC MANAGEMENT PLAN   HELD AT MUSON CENTRE ON FRIDAY 30TH MARCH, 2012</dc:title>
  <dc:creator>Gbolahan Awonuga</dc:creator>
  <cp:lastModifiedBy>Gbolahan Awonuga</cp:lastModifiedBy>
  <cp:revision>16</cp:revision>
  <dcterms:created xsi:type="dcterms:W3CDTF">2012-03-22T17:20:07Z</dcterms:created>
  <dcterms:modified xsi:type="dcterms:W3CDTF">2012-03-22T19:54:00Z</dcterms:modified>
</cp:coreProperties>
</file>