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57" r:id="rId3"/>
    <p:sldId id="258" r:id="rId4"/>
    <p:sldId id="265" r:id="rId5"/>
    <p:sldId id="269" r:id="rId6"/>
    <p:sldId id="262" r:id="rId7"/>
    <p:sldId id="263" r:id="rId8"/>
    <p:sldId id="267" r:id="rId9"/>
    <p:sldId id="270"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2F4AC4-F90E-490B-BD7B-5A9A3AEE2F19}" type="datetimeFigureOut">
              <a:rPr lang="en-US" smtClean="0"/>
              <a:t>6/4/2015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888008-22BE-4068-AB83-F6D4200E6E97}" type="slidenum">
              <a:rPr lang="en-US" smtClean="0"/>
              <a:t>‹#›</a:t>
            </a:fld>
            <a:endParaRPr lang="en-US"/>
          </a:p>
        </p:txBody>
      </p:sp>
    </p:spTree>
    <p:extLst>
      <p:ext uri="{BB962C8B-B14F-4D97-AF65-F5344CB8AC3E}">
        <p14:creationId xmlns:p14="http://schemas.microsoft.com/office/powerpoint/2010/main" val="369957330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02640F-F488-4450-9068-1AE183C1649B}" type="datetimeFigureOut">
              <a:rPr lang="en-US" smtClean="0"/>
              <a:t>6/4/2015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70EE93-7407-4EFC-AD50-32F687EEE64C}" type="slidenum">
              <a:rPr lang="en-US" smtClean="0"/>
              <a:t>‹#›</a:t>
            </a:fld>
            <a:endParaRPr lang="en-US"/>
          </a:p>
        </p:txBody>
      </p:sp>
    </p:spTree>
    <p:extLst>
      <p:ext uri="{BB962C8B-B14F-4D97-AF65-F5344CB8AC3E}">
        <p14:creationId xmlns:p14="http://schemas.microsoft.com/office/powerpoint/2010/main" val="249888375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70EE93-7407-4EFC-AD50-32F687EEE64C}" type="slidenum">
              <a:rPr lang="en-US" smtClean="0"/>
              <a:t>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29317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5C4F18-A212-4DC7-BC5A-A8C566C188D8}" type="datetime1">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18B829-6149-48FF-BB07-02103F39959B}" type="datetime1">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CA9A8E-EECC-420B-875C-1FE93A285101}" type="datetime1">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2C34EF-4C8A-48B9-BC65-6AFF9B1CF089}" type="datetime1">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D5B92F-F59C-45EF-8EBC-0361A0DCB4AA}" type="datetime1">
              <a:rPr lang="en-US" smtClean="0"/>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112805-6B32-4793-B867-A0CA2B242AB7}" type="datetime1">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4E76AC-D166-4471-B3D0-BD6CDF422291}" type="datetime1">
              <a:rPr lang="en-US" smtClean="0"/>
              <a:t>6/4/2015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B8AC53-FBDA-496B-9A3D-212961DD9BDB}" type="datetime1">
              <a:rPr lang="en-US" smtClean="0"/>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913D1F-45CE-472B-8B9B-703410515BAB}" type="datetime1">
              <a:rPr lang="en-US" smtClean="0"/>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216FC-38E0-4C66-9105-C5C24AF310AB}" type="datetime1">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2807F-47DD-4D89-ABB0-54417D4F94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5DF852-C4FE-412A-848F-E766B559E3C7}" type="datetime1">
              <a:rPr lang="en-US" smtClean="0"/>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E2807F-47DD-4D89-ABB0-54417D4F9446}" type="slidenum">
              <a:rPr lang="en-US" smtClean="0"/>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04279FD9-FED1-49FE-85CE-5F0F7DF26C0A}" type="datetime1">
              <a:rPr lang="en-US" smtClean="0"/>
              <a:t>6/4/2015</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1CE2807F-47DD-4D89-ABB0-54417D4F94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514599"/>
          </a:xfrm>
        </p:spPr>
        <p:txBody>
          <a:bodyPr>
            <a:normAutofit/>
          </a:bodyPr>
          <a:lstStyle/>
          <a:p>
            <a:pPr algn="ctr"/>
            <a:r>
              <a:rPr lang="en-US" sz="2400" dirty="0" smtClean="0">
                <a:solidFill>
                  <a:srgbClr val="C00000"/>
                </a:solidFill>
              </a:rPr>
              <a:t>PAPER PRESENTATION BY ENGR. GBENGA ADEBAYO AT THE DIGITAL SENSE ON INTERNET GOVERNANCE FOR DEVELOPMENT AND NIGERIA IPV6 ROUNDTABLE HELD ON THURSDAY 4</a:t>
            </a:r>
            <a:r>
              <a:rPr lang="en-US" sz="2400" baseline="30000" dirty="0" smtClean="0">
                <a:solidFill>
                  <a:srgbClr val="C00000"/>
                </a:solidFill>
              </a:rPr>
              <a:t>TH</a:t>
            </a:r>
            <a:r>
              <a:rPr lang="en-US" sz="2400" dirty="0" smtClean="0">
                <a:solidFill>
                  <a:srgbClr val="C00000"/>
                </a:solidFill>
              </a:rPr>
              <a:t> JUNE 2015 AT WELCOME HOTEL, AIRPORT ROAD, LAGOS</a:t>
            </a:r>
            <a:endParaRPr lang="en-US" sz="2400" dirty="0">
              <a:solidFill>
                <a:srgbClr val="C00000"/>
              </a:solidFill>
            </a:endParaRPr>
          </a:p>
        </p:txBody>
      </p:sp>
      <p:sp>
        <p:nvSpPr>
          <p:cNvPr id="3" name="Subtitle 2"/>
          <p:cNvSpPr>
            <a:spLocks noGrp="1"/>
          </p:cNvSpPr>
          <p:nvPr>
            <p:ph type="subTitle" idx="1"/>
          </p:nvPr>
        </p:nvSpPr>
        <p:spPr>
          <a:xfrm>
            <a:off x="1009442" y="3733800"/>
            <a:ext cx="7117180" cy="2057400"/>
          </a:xfrm>
        </p:spPr>
        <p:txBody>
          <a:bodyPr>
            <a:noAutofit/>
          </a:bodyPr>
          <a:lstStyle/>
          <a:p>
            <a:pPr algn="ctr"/>
            <a:r>
              <a:rPr lang="en-US" sz="3200" b="1" dirty="0" smtClean="0">
                <a:solidFill>
                  <a:schemeClr val="tx2">
                    <a:lumMod val="75000"/>
                  </a:schemeClr>
                </a:solidFill>
              </a:rPr>
              <a:t>‘NEUTRALITY IN CUSTOMER-CALL CENTER, THE STAND-POINT OF CNSSLCCL’</a:t>
            </a:r>
            <a:endParaRPr lang="en-US" sz="3200" b="1" dirty="0">
              <a:solidFill>
                <a:schemeClr val="tx2">
                  <a:lumMod val="75000"/>
                </a:schemeClr>
              </a:solidFill>
            </a:endParaRPr>
          </a:p>
        </p:txBody>
      </p:sp>
      <p:sp>
        <p:nvSpPr>
          <p:cNvPr id="4" name="Footer Placeholder 3"/>
          <p:cNvSpPr>
            <a:spLocks noGrp="1"/>
          </p:cNvSpPr>
          <p:nvPr>
            <p:ph type="ftr" sz="quarter" idx="11"/>
          </p:nvPr>
        </p:nvSpPr>
        <p:spPr/>
        <p:txBody>
          <a:bodyPr/>
          <a:lstStyle/>
          <a:p>
            <a:r>
              <a:rPr lang="en-US" dirty="0"/>
              <a:t>CNSSL Contact Centre Limited</a:t>
            </a:r>
          </a:p>
          <a:p>
            <a:r>
              <a:rPr lang="en-US" dirty="0"/>
              <a:t>Status </a:t>
            </a:r>
            <a:r>
              <a:rPr lang="en-US" dirty="0" err="1" smtClean="0"/>
              <a:t>Juneil</a:t>
            </a:r>
            <a:r>
              <a:rPr lang="en-US" dirty="0" smtClean="0"/>
              <a:t> </a:t>
            </a:r>
            <a:r>
              <a:rPr lang="en-US" dirty="0"/>
              <a:t>2015</a:t>
            </a:r>
          </a:p>
        </p:txBody>
      </p:sp>
    </p:spTree>
    <p:extLst>
      <p:ext uri="{BB962C8B-B14F-4D97-AF65-F5344CB8AC3E}">
        <p14:creationId xmlns:p14="http://schemas.microsoft.com/office/powerpoint/2010/main" val="2541414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Thank You</a:t>
            </a:r>
            <a:endParaRPr lang="en-US" sz="3200" dirty="0"/>
          </a:p>
        </p:txBody>
      </p:sp>
      <p:sp>
        <p:nvSpPr>
          <p:cNvPr id="4" name="Footer Placeholder 3"/>
          <p:cNvSpPr>
            <a:spLocks noGrp="1"/>
          </p:cNvSpPr>
          <p:nvPr>
            <p:ph type="ftr" sz="quarter" idx="11"/>
          </p:nvPr>
        </p:nvSpPr>
        <p:spPr/>
        <p:txBody>
          <a:bodyPr/>
          <a:lstStyle/>
          <a:p>
            <a:r>
              <a:rPr lang="en-US" dirty="0"/>
              <a:t>CNSSL Contact Centre Limited</a:t>
            </a:r>
          </a:p>
          <a:p>
            <a:r>
              <a:rPr lang="en-US" dirty="0"/>
              <a:t>Status </a:t>
            </a:r>
            <a:r>
              <a:rPr lang="en-US" dirty="0" err="1"/>
              <a:t>Juneil</a:t>
            </a:r>
            <a:r>
              <a:rPr lang="en-US" dirty="0"/>
              <a:t> 2015</a:t>
            </a:r>
          </a:p>
        </p:txBody>
      </p:sp>
    </p:spTree>
    <p:extLst>
      <p:ext uri="{BB962C8B-B14F-4D97-AF65-F5344CB8AC3E}">
        <p14:creationId xmlns:p14="http://schemas.microsoft.com/office/powerpoint/2010/main" val="40086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1"/>
            <a:ext cx="8229600" cy="5410199"/>
          </a:xfrm>
        </p:spPr>
        <p:txBody>
          <a:bodyPr>
            <a:normAutofit/>
          </a:bodyPr>
          <a:lstStyle/>
          <a:p>
            <a:pPr marL="0" indent="0" algn="just">
              <a:buNone/>
            </a:pPr>
            <a:r>
              <a:rPr lang="en-US" sz="1800" b="1" i="1" dirty="0">
                <a:solidFill>
                  <a:srgbClr val="FF0000"/>
                </a:solidFill>
              </a:rPr>
              <a:t>What is a Customer Call Center</a:t>
            </a:r>
            <a:r>
              <a:rPr lang="en-US" sz="1800" b="1" i="1" dirty="0" smtClean="0">
                <a:solidFill>
                  <a:srgbClr val="FF0000"/>
                </a:solidFill>
              </a:rPr>
              <a:t>?</a:t>
            </a:r>
          </a:p>
          <a:p>
            <a:pPr marL="0" indent="0" algn="just">
              <a:buNone/>
            </a:pPr>
            <a:endParaRPr lang="en-US" sz="1800" dirty="0"/>
          </a:p>
          <a:p>
            <a:pPr algn="just"/>
            <a:r>
              <a:rPr lang="en-US" sz="1800" dirty="0"/>
              <a:t>A Call Center is a </a:t>
            </a:r>
            <a:r>
              <a:rPr lang="en-US" sz="1800" dirty="0" err="1"/>
              <a:t>centralised</a:t>
            </a:r>
            <a:r>
              <a:rPr lang="en-US" sz="1800" dirty="0"/>
              <a:t> office used for receiving or transmitting a large volume of requests by telephone.  An inbound call </a:t>
            </a:r>
            <a:r>
              <a:rPr lang="en-US" sz="1800" dirty="0" err="1"/>
              <a:t>centre</a:t>
            </a:r>
            <a:r>
              <a:rPr lang="en-US" sz="1800" dirty="0"/>
              <a:t> is operated by a company to administer incoming product support or information inquiries from consumers. Outbound call centers are operated for telemarketing, solicitation of charitable or political donations, debt collection and market research. </a:t>
            </a:r>
            <a:endParaRPr lang="en-US" sz="1800" dirty="0" smtClean="0"/>
          </a:p>
          <a:p>
            <a:pPr algn="just"/>
            <a:r>
              <a:rPr lang="en-US" sz="1800" dirty="0" smtClean="0"/>
              <a:t>A </a:t>
            </a:r>
            <a:r>
              <a:rPr lang="en-US" sz="1800" dirty="0"/>
              <a:t>Call Centre has an open workspace for call </a:t>
            </a:r>
            <a:r>
              <a:rPr lang="en-US" sz="1800" dirty="0" err="1"/>
              <a:t>centre</a:t>
            </a:r>
            <a:r>
              <a:rPr lang="en-US" sz="1800" dirty="0"/>
              <a:t> agents, with work stations that include a computer for each agent, a telephone set/headset connected to a telecom switch, and one or more supervisor stations. </a:t>
            </a:r>
          </a:p>
        </p:txBody>
      </p:sp>
      <p:sp>
        <p:nvSpPr>
          <p:cNvPr id="4" name="Footer Placeholder 3"/>
          <p:cNvSpPr>
            <a:spLocks noGrp="1"/>
          </p:cNvSpPr>
          <p:nvPr>
            <p:ph type="ftr" sz="quarter" idx="11"/>
          </p:nvPr>
        </p:nvSpPr>
        <p:spPr>
          <a:xfrm>
            <a:off x="1180945" y="5867400"/>
            <a:ext cx="5256399" cy="449535"/>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CNSSL Contact Centre Limited</a:t>
            </a:r>
          </a:p>
          <a:p>
            <a:r>
              <a:rPr lang="en-US" dirty="0" smtClean="0"/>
              <a:t>Status </a:t>
            </a:r>
            <a:r>
              <a:rPr lang="en-US" dirty="0" err="1" smtClean="0"/>
              <a:t>Juneil</a:t>
            </a:r>
            <a:r>
              <a:rPr lang="en-US" dirty="0" smtClean="0"/>
              <a:t> 2015</a:t>
            </a:r>
          </a:p>
          <a:p>
            <a:endParaRPr lang="en-US" dirty="0"/>
          </a:p>
        </p:txBody>
      </p:sp>
    </p:spTree>
    <p:extLst>
      <p:ext uri="{BB962C8B-B14F-4D97-AF65-F5344CB8AC3E}">
        <p14:creationId xmlns:p14="http://schemas.microsoft.com/office/powerpoint/2010/main" val="275064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257801"/>
          </a:xfrm>
        </p:spPr>
        <p:txBody>
          <a:bodyPr>
            <a:normAutofit fontScale="92500" lnSpcReduction="10000"/>
          </a:bodyPr>
          <a:lstStyle/>
          <a:p>
            <a:r>
              <a:rPr lang="en-US" b="1" i="1" dirty="0">
                <a:solidFill>
                  <a:srgbClr val="FF0000"/>
                </a:solidFill>
              </a:rPr>
              <a:t>A Quality Call Center begins with Quality </a:t>
            </a:r>
            <a:r>
              <a:rPr lang="en-US" b="1" i="1" dirty="0" smtClean="0">
                <a:solidFill>
                  <a:srgbClr val="FF0000"/>
                </a:solidFill>
              </a:rPr>
              <a:t>People</a:t>
            </a:r>
          </a:p>
          <a:p>
            <a:endParaRPr lang="en-US" b="1" dirty="0" smtClean="0"/>
          </a:p>
          <a:p>
            <a:pPr marL="0" indent="0" algn="just">
              <a:buNone/>
            </a:pPr>
            <a:r>
              <a:rPr lang="en-US" sz="1800" dirty="0" smtClean="0"/>
              <a:t>The </a:t>
            </a:r>
            <a:r>
              <a:rPr lang="en-US" sz="1800" dirty="0"/>
              <a:t>main focus of a quality Call Center is to provide excellent customer care services to retain clients</a:t>
            </a:r>
            <a:r>
              <a:rPr lang="en-US" sz="1800" dirty="0" smtClean="0"/>
              <a:t>. </a:t>
            </a:r>
          </a:p>
          <a:p>
            <a:pPr marL="0" indent="0" algn="just">
              <a:buNone/>
            </a:pPr>
            <a:r>
              <a:rPr lang="en-US" sz="1800" dirty="0" smtClean="0"/>
              <a:t>Call centers may have the same type of structure, but by no means are they run the same way.</a:t>
            </a:r>
          </a:p>
          <a:p>
            <a:pPr algn="just"/>
            <a:r>
              <a:rPr lang="en-US" sz="1800" dirty="0" smtClean="0"/>
              <a:t>Starting with the top, and working our way down, we will show you the important roles the different call center people plays.</a:t>
            </a:r>
          </a:p>
          <a:p>
            <a:pPr algn="just"/>
            <a:r>
              <a:rPr lang="en-US" dirty="0"/>
              <a:t>It all begins with the operations manager, sometimes also known as a call center manager. They are responsible for all departments within the call center, as well as relations with all outside contacts such as maintenance, vending, payroll, human resources, or any other company the call center works with.</a:t>
            </a:r>
          </a:p>
          <a:p>
            <a:pPr algn="just"/>
            <a:r>
              <a:rPr lang="en-US" dirty="0"/>
              <a:t>Training is an important aspect of running a quality call center, as customer service agents will not appropriately represent a company without it. Within a training department, there is usually a training manager that oversees trainers on a daily basis and reports daily achievements and problems to the operations manager.</a:t>
            </a:r>
          </a:p>
          <a:p>
            <a:pPr algn="just"/>
            <a:endParaRPr lang="en-US" sz="1800" dirty="0" smtClean="0"/>
          </a:p>
          <a:p>
            <a:pPr marL="0" indent="0">
              <a:buNone/>
            </a:pPr>
            <a:endParaRPr lang="en-US" sz="1800" dirty="0"/>
          </a:p>
        </p:txBody>
      </p:sp>
      <p:sp>
        <p:nvSpPr>
          <p:cNvPr id="4" name="Footer Placeholder 3"/>
          <p:cNvSpPr>
            <a:spLocks noGrp="1"/>
          </p:cNvSpPr>
          <p:nvPr>
            <p:ph type="ftr" sz="quarter" idx="11"/>
          </p:nvPr>
        </p:nvSpPr>
        <p:spPr/>
        <p:txBody>
          <a:bodyPr/>
          <a:lstStyle/>
          <a:p>
            <a:r>
              <a:rPr lang="en-US" dirty="0" smtClean="0"/>
              <a:t>CNSSL Contact Centre Limited</a:t>
            </a:r>
          </a:p>
          <a:p>
            <a:r>
              <a:rPr lang="en-US" dirty="0" smtClean="0"/>
              <a:t>Status </a:t>
            </a:r>
            <a:r>
              <a:rPr lang="en-US" dirty="0" err="1" smtClean="0"/>
              <a:t>Juneil</a:t>
            </a:r>
            <a:r>
              <a:rPr lang="en-US" dirty="0" smtClean="0"/>
              <a:t> 2015</a:t>
            </a:r>
          </a:p>
          <a:p>
            <a:endParaRPr lang="en-US" dirty="0"/>
          </a:p>
        </p:txBody>
      </p:sp>
    </p:spTree>
    <p:extLst>
      <p:ext uri="{BB962C8B-B14F-4D97-AF65-F5344CB8AC3E}">
        <p14:creationId xmlns:p14="http://schemas.microsoft.com/office/powerpoint/2010/main" val="4290379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85000" lnSpcReduction="10000"/>
          </a:bodyPr>
          <a:lstStyle/>
          <a:p>
            <a:pPr marL="0" indent="0" algn="just">
              <a:buNone/>
            </a:pPr>
            <a:endParaRPr lang="en-US" sz="2000" i="1" dirty="0" smtClean="0">
              <a:solidFill>
                <a:srgbClr val="FF0000"/>
              </a:solidFill>
            </a:endParaRPr>
          </a:p>
          <a:p>
            <a:pPr marL="0" indent="0" algn="just">
              <a:buNone/>
            </a:pPr>
            <a:r>
              <a:rPr lang="en-US" sz="2000" i="1" dirty="0" smtClean="0">
                <a:solidFill>
                  <a:srgbClr val="FF0000"/>
                </a:solidFill>
              </a:rPr>
              <a:t>A Quality Customer Call Center</a:t>
            </a:r>
          </a:p>
          <a:p>
            <a:pPr algn="just"/>
            <a:r>
              <a:rPr lang="en-US" sz="2300" dirty="0" smtClean="0"/>
              <a:t>Quality </a:t>
            </a:r>
            <a:r>
              <a:rPr lang="en-US" sz="2300" dirty="0" smtClean="0"/>
              <a:t>Assurance is monitored within a call center, to ensure customers are receiving the best possible experience when calling in. Quality teams will consist of a manager within the department who reports to the shift supervisor, and a team of agents who listen to customer calls and score them on a number of things</a:t>
            </a:r>
            <a:r>
              <a:rPr lang="en-US" sz="2300" dirty="0" smtClean="0"/>
              <a:t>.</a:t>
            </a:r>
          </a:p>
          <a:p>
            <a:pPr algn="just"/>
            <a:r>
              <a:rPr lang="en-US" sz="2300" dirty="0" smtClean="0"/>
              <a:t/>
            </a:r>
            <a:br>
              <a:rPr lang="en-US" sz="2300" dirty="0" smtClean="0"/>
            </a:br>
            <a:r>
              <a:rPr lang="en-US" sz="2300" dirty="0" smtClean="0"/>
              <a:t>Without an IT team, the call center simply cannot run. They are the ones to keep the equipment including phones and computers running smoothly so calls can be answered in a timely fashion. The IT department will usually report to the operations manager, but all departments will report to the IT team with problems that need to be addressed.</a:t>
            </a:r>
          </a:p>
          <a:p>
            <a:pPr algn="just"/>
            <a:r>
              <a:rPr lang="en-US" sz="2400" dirty="0"/>
              <a:t>A customer service agent is what makes a company. Without them, there is nothing to operate, as they are the ones whom are relied on to represent the company and take care of any customer contacting the company</a:t>
            </a:r>
            <a:endParaRPr lang="en-US" sz="2300" dirty="0"/>
          </a:p>
          <a:p>
            <a:endParaRPr lang="en-US" sz="1800" dirty="0"/>
          </a:p>
        </p:txBody>
      </p:sp>
      <p:sp>
        <p:nvSpPr>
          <p:cNvPr id="4" name="Footer Placeholder 3"/>
          <p:cNvSpPr>
            <a:spLocks noGrp="1"/>
          </p:cNvSpPr>
          <p:nvPr>
            <p:ph type="ftr" sz="quarter" idx="11"/>
          </p:nvPr>
        </p:nvSpPr>
        <p:spPr/>
        <p:txBody>
          <a:bodyPr/>
          <a:lstStyle/>
          <a:p>
            <a:r>
              <a:rPr lang="en-US" dirty="0" smtClean="0"/>
              <a:t>CNSSL Contact Centre Limited</a:t>
            </a:r>
          </a:p>
          <a:p>
            <a:r>
              <a:rPr lang="en-US" dirty="0" smtClean="0"/>
              <a:t>Status </a:t>
            </a:r>
            <a:r>
              <a:rPr lang="en-US" dirty="0" err="1" smtClean="0"/>
              <a:t>Juneil</a:t>
            </a:r>
            <a:r>
              <a:rPr lang="en-US" dirty="0" smtClean="0"/>
              <a:t> 2015</a:t>
            </a:r>
            <a:endParaRPr lang="en-US" dirty="0"/>
          </a:p>
        </p:txBody>
      </p:sp>
    </p:spTree>
    <p:extLst>
      <p:ext uri="{BB962C8B-B14F-4D97-AF65-F5344CB8AC3E}">
        <p14:creationId xmlns:p14="http://schemas.microsoft.com/office/powerpoint/2010/main" val="2037452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180945" y="5791200"/>
            <a:ext cx="5256399" cy="525735"/>
          </a:xfrm>
        </p:spPr>
        <p:txBody>
          <a:bodyPr/>
          <a:lstStyle/>
          <a:p>
            <a:r>
              <a:rPr lang="en-US" dirty="0"/>
              <a:t>CNSSL Contact Centre Limited</a:t>
            </a:r>
          </a:p>
          <a:p>
            <a:r>
              <a:rPr lang="en-US" dirty="0"/>
              <a:t>Status </a:t>
            </a:r>
            <a:r>
              <a:rPr lang="en-US" dirty="0" err="1"/>
              <a:t>Juneil</a:t>
            </a:r>
            <a:r>
              <a:rPr lang="en-US" dirty="0"/>
              <a:t> 2015</a:t>
            </a:r>
          </a:p>
          <a:p>
            <a:endParaRPr lang="en-US" dirty="0"/>
          </a:p>
        </p:txBody>
      </p:sp>
      <p:sp>
        <p:nvSpPr>
          <p:cNvPr id="5" name="Rectangle 4"/>
          <p:cNvSpPr/>
          <p:nvPr/>
        </p:nvSpPr>
        <p:spPr>
          <a:xfrm>
            <a:off x="381000" y="152400"/>
            <a:ext cx="8571270" cy="4832092"/>
          </a:xfrm>
          <a:prstGeom prst="rect">
            <a:avLst/>
          </a:prstGeom>
        </p:spPr>
        <p:txBody>
          <a:bodyPr wrap="square">
            <a:spAutoFit/>
          </a:bodyPr>
          <a:lstStyle/>
          <a:p>
            <a:pPr algn="just"/>
            <a:r>
              <a:rPr lang="en-US" b="1" i="1" dirty="0">
                <a:solidFill>
                  <a:srgbClr val="C00000"/>
                </a:solidFill>
              </a:rPr>
              <a:t>CNSSL Stand-point</a:t>
            </a:r>
          </a:p>
          <a:p>
            <a:pPr algn="just"/>
            <a:endParaRPr lang="en-US" dirty="0" smtClean="0"/>
          </a:p>
          <a:p>
            <a:pPr algn="just"/>
            <a:r>
              <a:rPr lang="en-US" dirty="0" smtClean="0"/>
              <a:t>There </a:t>
            </a:r>
            <a:r>
              <a:rPr lang="en-US" dirty="0" smtClean="0"/>
              <a:t>is a lot of responsibility for an agent to deal with on a daily basis as far as keeping within policy and procedure guidelines while sometimes dealing with irate customers and still keeping a smile on their face.</a:t>
            </a:r>
          </a:p>
          <a:p>
            <a:pPr algn="just"/>
            <a:endParaRPr lang="en-US" dirty="0" smtClean="0"/>
          </a:p>
          <a:p>
            <a:pPr algn="just"/>
            <a:r>
              <a:rPr lang="en-US" dirty="0" smtClean="0"/>
              <a:t>CNSSL Call Centre Limited (CNSSCCL) is a member company to Communication Network Support Services Limited (CNSSL). The Group was formed in Year 2009 with less than 70 employees, and one of the first indigenous Call Centre (BPO) Outsourcing Company in Nigeria. We are positioned to provide a range of contact Centre solutions and business processing outsourcing services.</a:t>
            </a:r>
          </a:p>
          <a:p>
            <a:pPr algn="just"/>
            <a:endParaRPr lang="en-US" dirty="0" smtClean="0"/>
          </a:p>
          <a:p>
            <a:pPr algn="just"/>
            <a:r>
              <a:rPr lang="en-US" dirty="0" smtClean="0"/>
              <a:t>Our call Centre operations respond to over 60 million inbound and outbound calls per annum.</a:t>
            </a:r>
          </a:p>
          <a:p>
            <a:endParaRPr lang="en-US" dirty="0" smtClean="0"/>
          </a:p>
        </p:txBody>
      </p:sp>
    </p:spTree>
    <p:extLst>
      <p:ext uri="{BB962C8B-B14F-4D97-AF65-F5344CB8AC3E}">
        <p14:creationId xmlns:p14="http://schemas.microsoft.com/office/powerpoint/2010/main" val="2687391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533400"/>
            <a:ext cx="8382000" cy="6217087"/>
          </a:xfrm>
          <a:prstGeom prst="rect">
            <a:avLst/>
          </a:prstGeom>
        </p:spPr>
        <p:txBody>
          <a:bodyPr wrap="square">
            <a:spAutoFit/>
          </a:bodyPr>
          <a:lstStyle/>
          <a:p>
            <a:pPr algn="just"/>
            <a:r>
              <a:rPr lang="en-US" sz="2000" b="1" i="1" dirty="0" smtClean="0">
                <a:solidFill>
                  <a:srgbClr val="C00000"/>
                </a:solidFill>
              </a:rPr>
              <a:t>CNSSL Stand-point</a:t>
            </a:r>
          </a:p>
          <a:p>
            <a:r>
              <a:rPr lang="en-US" dirty="0" smtClean="0"/>
              <a:t>We </a:t>
            </a:r>
            <a:r>
              <a:rPr lang="en-US" dirty="0" smtClean="0"/>
              <a:t>are proudly Nigeria.</a:t>
            </a:r>
          </a:p>
          <a:p>
            <a:endParaRPr lang="en-US" dirty="0" smtClean="0"/>
          </a:p>
          <a:p>
            <a:r>
              <a:rPr lang="en-US" dirty="0" smtClean="0"/>
              <a:t>We offer a range of services across the core areas of expertise in:</a:t>
            </a:r>
          </a:p>
          <a:p>
            <a:r>
              <a:rPr lang="en-US" dirty="0" smtClean="0"/>
              <a:t> Inbound calls</a:t>
            </a:r>
          </a:p>
          <a:p>
            <a:r>
              <a:rPr lang="en-US" dirty="0" smtClean="0"/>
              <a:t> Outbound calls</a:t>
            </a:r>
          </a:p>
          <a:p>
            <a:r>
              <a:rPr lang="en-US" dirty="0" smtClean="0"/>
              <a:t> Customer satisfaction / Fulfillment Services</a:t>
            </a:r>
          </a:p>
          <a:p>
            <a:r>
              <a:rPr lang="en-US" dirty="0" smtClean="0"/>
              <a:t> </a:t>
            </a:r>
            <a:r>
              <a:rPr lang="en-US" dirty="0" smtClean="0"/>
              <a:t>Field Marketing &amp; Promotion</a:t>
            </a:r>
          </a:p>
          <a:p>
            <a:r>
              <a:rPr lang="en-US" dirty="0" smtClean="0"/>
              <a:t> Systems Integration &amp; Application Development</a:t>
            </a:r>
          </a:p>
          <a:p>
            <a:r>
              <a:rPr lang="en-US" dirty="0" smtClean="0"/>
              <a:t> Infrastructure Services</a:t>
            </a:r>
          </a:p>
          <a:p>
            <a:r>
              <a:rPr lang="en-US" dirty="0" smtClean="0"/>
              <a:t> Back-Office Processing</a:t>
            </a:r>
          </a:p>
          <a:p>
            <a:r>
              <a:rPr lang="en-US" dirty="0" smtClean="0"/>
              <a:t> Debt Gathering / recovery</a:t>
            </a:r>
          </a:p>
          <a:p>
            <a:r>
              <a:rPr lang="en-US" dirty="0" smtClean="0"/>
              <a:t> Consulting</a:t>
            </a:r>
          </a:p>
          <a:p>
            <a:r>
              <a:rPr lang="en-US" dirty="0" smtClean="0"/>
              <a:t> Call Centre Agent Training &amp; Human capital </a:t>
            </a:r>
            <a:r>
              <a:rPr lang="en-US" dirty="0" smtClean="0"/>
              <a:t>development</a:t>
            </a:r>
          </a:p>
          <a:p>
            <a:endParaRPr lang="en-US" dirty="0" smtClean="0"/>
          </a:p>
          <a:p>
            <a:pPr algn="just"/>
            <a:r>
              <a:rPr lang="en-US" dirty="0"/>
              <a:t>We team up with our clients to assist them attain high performance business. Our extraordinary performance and business strategy builds on proficiency in consulting, technology and outsourcing to help clients perform at the highest levels. </a:t>
            </a:r>
          </a:p>
          <a:p>
            <a:pPr algn="just"/>
            <a:endParaRPr lang="en-US" b="1" dirty="0" smtClean="0">
              <a:solidFill>
                <a:srgbClr val="C00000"/>
              </a:solidFill>
            </a:endParaRPr>
          </a:p>
          <a:p>
            <a:pPr algn="just"/>
            <a:endParaRPr lang="en-US" dirty="0"/>
          </a:p>
          <a:p>
            <a:pPr algn="just"/>
            <a:endParaRPr lang="en-US" dirty="0"/>
          </a:p>
        </p:txBody>
      </p:sp>
      <p:sp>
        <p:nvSpPr>
          <p:cNvPr id="6" name="Footer Placeholder 5"/>
          <p:cNvSpPr>
            <a:spLocks noGrp="1"/>
          </p:cNvSpPr>
          <p:nvPr>
            <p:ph type="ftr" sz="quarter" idx="11"/>
          </p:nvPr>
        </p:nvSpPr>
        <p:spPr/>
        <p:txBody>
          <a:bodyPr/>
          <a:lstStyle/>
          <a:p>
            <a:r>
              <a:rPr lang="en-US" dirty="0" smtClean="0"/>
              <a:t>CNSSL Contact Centre Limited</a:t>
            </a:r>
          </a:p>
          <a:p>
            <a:r>
              <a:rPr lang="en-US" dirty="0" smtClean="0"/>
              <a:t>Status </a:t>
            </a:r>
            <a:r>
              <a:rPr lang="en-US" dirty="0" err="1" smtClean="0"/>
              <a:t>Juneil</a:t>
            </a:r>
            <a:r>
              <a:rPr lang="en-US" dirty="0" smtClean="0"/>
              <a:t> 2015</a:t>
            </a:r>
          </a:p>
          <a:p>
            <a:endParaRPr lang="en-US" dirty="0"/>
          </a:p>
        </p:txBody>
      </p:sp>
    </p:spTree>
    <p:extLst>
      <p:ext uri="{BB962C8B-B14F-4D97-AF65-F5344CB8AC3E}">
        <p14:creationId xmlns:p14="http://schemas.microsoft.com/office/powerpoint/2010/main" val="237096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5973763"/>
          </a:xfrm>
        </p:spPr>
        <p:txBody>
          <a:bodyPr>
            <a:noAutofit/>
          </a:bodyPr>
          <a:lstStyle/>
          <a:p>
            <a:pPr algn="just"/>
            <a:endParaRPr lang="en-US" b="1" i="1" dirty="0" smtClean="0">
              <a:solidFill>
                <a:srgbClr val="C00000"/>
              </a:solidFill>
            </a:endParaRPr>
          </a:p>
          <a:p>
            <a:pPr algn="just"/>
            <a:r>
              <a:rPr lang="en-US" b="1" i="1" dirty="0" smtClean="0">
                <a:solidFill>
                  <a:srgbClr val="C00000"/>
                </a:solidFill>
              </a:rPr>
              <a:t>CNSSL </a:t>
            </a:r>
            <a:r>
              <a:rPr lang="en-US" b="1" i="1" dirty="0">
                <a:solidFill>
                  <a:srgbClr val="C00000"/>
                </a:solidFill>
              </a:rPr>
              <a:t>Stand-point</a:t>
            </a:r>
          </a:p>
          <a:p>
            <a:pPr algn="just"/>
            <a:r>
              <a:rPr lang="en-US" b="1" u="sng" dirty="0" smtClean="0"/>
              <a:t>Our </a:t>
            </a:r>
            <a:r>
              <a:rPr lang="en-US" b="1" u="sng" dirty="0" smtClean="0"/>
              <a:t>Vision</a:t>
            </a:r>
          </a:p>
          <a:p>
            <a:pPr algn="just"/>
            <a:r>
              <a:rPr lang="en-US" dirty="0" smtClean="0"/>
              <a:t>To </a:t>
            </a:r>
            <a:r>
              <a:rPr lang="en-US" dirty="0" smtClean="0"/>
              <a:t>be </a:t>
            </a:r>
            <a:r>
              <a:rPr lang="en-US" dirty="0"/>
              <a:t>the leading and preferred call </a:t>
            </a:r>
            <a:r>
              <a:rPr lang="en-US" dirty="0" err="1"/>
              <a:t>centre</a:t>
            </a:r>
            <a:r>
              <a:rPr lang="en-US" dirty="0"/>
              <a:t> outsource company in Africa for high quality services, delivering superior value to customers, industry and associates. </a:t>
            </a:r>
          </a:p>
          <a:p>
            <a:pPr algn="just"/>
            <a:r>
              <a:rPr lang="en-US" dirty="0" smtClean="0"/>
              <a:t>To </a:t>
            </a:r>
            <a:r>
              <a:rPr lang="en-US" dirty="0"/>
              <a:t>combine best practice, with top talent to serve our clients seamlessly.</a:t>
            </a:r>
          </a:p>
          <a:p>
            <a:pPr algn="just"/>
            <a:r>
              <a:rPr lang="en-US" dirty="0" smtClean="0"/>
              <a:t>To </a:t>
            </a:r>
            <a:r>
              <a:rPr lang="en-US" dirty="0"/>
              <a:t>continually improve our processes to meet the highest quality standards.</a:t>
            </a:r>
          </a:p>
          <a:p>
            <a:pPr algn="just"/>
            <a:r>
              <a:rPr lang="en-US" dirty="0"/>
              <a:t> </a:t>
            </a:r>
            <a:r>
              <a:rPr lang="en-US" b="1" i="1" dirty="0">
                <a:solidFill>
                  <a:srgbClr val="C00000"/>
                </a:solidFill>
              </a:rPr>
              <a:t>Our Mission</a:t>
            </a:r>
          </a:p>
          <a:p>
            <a:pPr algn="just"/>
            <a:r>
              <a:rPr lang="en-US" dirty="0" smtClean="0"/>
              <a:t>Our </a:t>
            </a:r>
            <a:r>
              <a:rPr lang="en-US" dirty="0"/>
              <a:t>mission is to provide first level contact </a:t>
            </a:r>
            <a:r>
              <a:rPr lang="en-US" dirty="0" err="1"/>
              <a:t>centre</a:t>
            </a:r>
            <a:r>
              <a:rPr lang="en-US" dirty="0"/>
              <a:t> services, complying with the highest international quality standards and providing tailor made solutions according to the needs and objectives of our clients.</a:t>
            </a:r>
          </a:p>
          <a:p>
            <a:pPr algn="just"/>
            <a:r>
              <a:rPr lang="en-US" dirty="0"/>
              <a:t>We aim to provide our clients and partners with innovative, customer centric solutions that can help them maximize the customer experience in a cost effective manner.</a:t>
            </a:r>
          </a:p>
          <a:p>
            <a:pPr marL="0" indent="0" algn="just">
              <a:buNone/>
            </a:pPr>
            <a:endParaRPr lang="en-US" dirty="0" smtClean="0"/>
          </a:p>
          <a:p>
            <a:pPr marL="0" indent="0" algn="just">
              <a:buNone/>
            </a:pPr>
            <a:r>
              <a:rPr lang="en-US" dirty="0"/>
              <a:t> </a:t>
            </a:r>
          </a:p>
        </p:txBody>
      </p:sp>
      <p:sp>
        <p:nvSpPr>
          <p:cNvPr id="4" name="Footer Placeholder 3"/>
          <p:cNvSpPr>
            <a:spLocks noGrp="1"/>
          </p:cNvSpPr>
          <p:nvPr>
            <p:ph type="ftr" sz="quarter" idx="11"/>
          </p:nvPr>
        </p:nvSpPr>
        <p:spPr/>
        <p:txBody>
          <a:bodyPr/>
          <a:lstStyle/>
          <a:p>
            <a:r>
              <a:rPr lang="en-US" dirty="0" smtClean="0"/>
              <a:t>CNSSL Contact Centre Limited</a:t>
            </a:r>
          </a:p>
          <a:p>
            <a:r>
              <a:rPr lang="en-US" dirty="0" smtClean="0"/>
              <a:t>Status </a:t>
            </a:r>
            <a:r>
              <a:rPr lang="en-US" dirty="0" err="1" smtClean="0"/>
              <a:t>Juneil</a:t>
            </a:r>
            <a:r>
              <a:rPr lang="en-US" dirty="0" smtClean="0"/>
              <a:t> 2015</a:t>
            </a:r>
          </a:p>
          <a:p>
            <a:endParaRPr lang="en-US" dirty="0"/>
          </a:p>
        </p:txBody>
      </p:sp>
    </p:spTree>
    <p:extLst>
      <p:ext uri="{BB962C8B-B14F-4D97-AF65-F5344CB8AC3E}">
        <p14:creationId xmlns:p14="http://schemas.microsoft.com/office/powerpoint/2010/main" val="1905884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67400"/>
          </a:xfrm>
        </p:spPr>
        <p:txBody>
          <a:bodyPr>
            <a:normAutofit fontScale="40000" lnSpcReduction="20000"/>
          </a:bodyPr>
          <a:lstStyle/>
          <a:p>
            <a:pPr algn="just"/>
            <a:r>
              <a:rPr lang="en-US" sz="4500" b="1" i="1" dirty="0" smtClean="0">
                <a:solidFill>
                  <a:srgbClr val="C00000"/>
                </a:solidFill>
              </a:rPr>
              <a:t>Testimonials</a:t>
            </a:r>
            <a:endParaRPr lang="en-US" sz="4500" b="1" i="1" dirty="0" smtClean="0">
              <a:solidFill>
                <a:srgbClr val="C00000"/>
              </a:solidFill>
            </a:endParaRPr>
          </a:p>
          <a:p>
            <a:pPr algn="just"/>
            <a:r>
              <a:rPr lang="en-US" sz="4800" dirty="0">
                <a:latin typeface="Calibri" pitchFamily="34" charset="0"/>
              </a:rPr>
              <a:t>CNSSL is a fantastic story of Nigeria Content in the ICT sector and evidence that we can build a strong, viable and successful industry. We have to tell the good story about Nigeria and CNSSL CCL  is a good story. </a:t>
            </a:r>
          </a:p>
          <a:p>
            <a:pPr algn="just"/>
            <a:r>
              <a:rPr lang="en-US" sz="4800" dirty="0" smtClean="0">
                <a:latin typeface="Calibri" pitchFamily="34" charset="0"/>
              </a:rPr>
              <a:t>This </a:t>
            </a:r>
            <a:r>
              <a:rPr lang="en-US" sz="4800" dirty="0">
                <a:latin typeface="Calibri" pitchFamily="34" charset="0"/>
              </a:rPr>
              <a:t>is a story of one man (</a:t>
            </a:r>
            <a:r>
              <a:rPr lang="en-US" sz="4800" dirty="0" err="1">
                <a:latin typeface="Calibri" pitchFamily="34" charset="0"/>
              </a:rPr>
              <a:t>Gbenga</a:t>
            </a:r>
            <a:r>
              <a:rPr lang="en-US" sz="4800" dirty="0">
                <a:latin typeface="Calibri" pitchFamily="34" charset="0"/>
              </a:rPr>
              <a:t> Adebayo); an entrepreneur who has brought together a very strong management team and has developed a company, a business that will be there, I believe, long after he decided to go and do other things. With these, I think we need to be able to tell these stories. What I have seen here today just validates my own passion of Nigerian and local content and we are pushing that agenda very strongly….</a:t>
            </a:r>
          </a:p>
          <a:p>
            <a:pPr algn="just"/>
            <a:r>
              <a:rPr lang="en-US" sz="4800" b="1" dirty="0">
                <a:latin typeface="Calibri" pitchFamily="34" charset="0"/>
              </a:rPr>
              <a:t>Dr. (Mrs.) </a:t>
            </a:r>
            <a:r>
              <a:rPr lang="en-US" sz="4800" b="1" dirty="0" err="1">
                <a:latin typeface="Calibri" pitchFamily="34" charset="0"/>
              </a:rPr>
              <a:t>Omobola</a:t>
            </a:r>
            <a:r>
              <a:rPr lang="en-US" sz="4800" b="1" dirty="0">
                <a:latin typeface="Calibri" pitchFamily="34" charset="0"/>
              </a:rPr>
              <a:t> Johnson</a:t>
            </a:r>
            <a:endParaRPr lang="en-US" sz="4800" dirty="0">
              <a:latin typeface="Calibri" pitchFamily="34" charset="0"/>
            </a:endParaRPr>
          </a:p>
          <a:p>
            <a:pPr marL="339725" indent="0" algn="just">
              <a:buNone/>
            </a:pPr>
            <a:r>
              <a:rPr lang="en-US" sz="4800" b="1" dirty="0">
                <a:latin typeface="Calibri" pitchFamily="34" charset="0"/>
              </a:rPr>
              <a:t>Minister, Federal Ministry of Communication Technology during a facility tour of the CNSSL Group Headquarters on 12</a:t>
            </a:r>
            <a:r>
              <a:rPr lang="en-US" sz="4800" b="1" baseline="30000" dirty="0">
                <a:latin typeface="Calibri" pitchFamily="34" charset="0"/>
              </a:rPr>
              <a:t>th</a:t>
            </a:r>
            <a:r>
              <a:rPr lang="en-US" sz="4800" b="1" dirty="0">
                <a:latin typeface="Calibri" pitchFamily="34" charset="0"/>
              </a:rPr>
              <a:t> September </a:t>
            </a:r>
            <a:r>
              <a:rPr lang="en-US" sz="4800" b="1" dirty="0" smtClean="0">
                <a:latin typeface="Calibri" pitchFamily="34" charset="0"/>
              </a:rPr>
              <a:t>2014</a:t>
            </a:r>
            <a:endParaRPr lang="en-US" dirty="0"/>
          </a:p>
          <a:p>
            <a:pPr marL="339725" indent="-339725" algn="just">
              <a:buNone/>
            </a:pPr>
            <a:r>
              <a:rPr lang="en-US" sz="3800" dirty="0">
                <a:latin typeface="Calibri" pitchFamily="34" charset="0"/>
              </a:rPr>
              <a:t> </a:t>
            </a:r>
            <a:r>
              <a:rPr lang="en-US" sz="3800" dirty="0" smtClean="0">
                <a:latin typeface="Calibri" pitchFamily="34" charset="0"/>
              </a:rPr>
              <a:t>      </a:t>
            </a:r>
            <a:r>
              <a:rPr lang="en-US" sz="5000" dirty="0" smtClean="0">
                <a:latin typeface="Calibri" pitchFamily="34" charset="0"/>
              </a:rPr>
              <a:t>We </a:t>
            </a:r>
            <a:r>
              <a:rPr lang="en-US" sz="5000" dirty="0">
                <a:latin typeface="Calibri" pitchFamily="34" charset="0"/>
              </a:rPr>
              <a:t>are happy to visit and observe the Operations of CNSSL, a Proudly Nigeria Company with whom we have     partnered to deliver service in first line to our valued customers. CNSSL values, operations and attitude is highly commendable. Well done!</a:t>
            </a:r>
          </a:p>
          <a:p>
            <a:pPr marL="0" indent="0" algn="just">
              <a:buNone/>
            </a:pPr>
            <a:r>
              <a:rPr lang="en-US" sz="5000" dirty="0">
                <a:latin typeface="Calibri" pitchFamily="34" charset="0"/>
              </a:rPr>
              <a:t> </a:t>
            </a:r>
            <a:r>
              <a:rPr lang="en-US" sz="5000" b="1" dirty="0">
                <a:latin typeface="Calibri" pitchFamily="34" charset="0"/>
              </a:rPr>
              <a:t>Ms. </a:t>
            </a:r>
            <a:r>
              <a:rPr lang="en-US" sz="5000" b="1" dirty="0" err="1">
                <a:latin typeface="Calibri" pitchFamily="34" charset="0"/>
              </a:rPr>
              <a:t>Ugonwa</a:t>
            </a:r>
            <a:r>
              <a:rPr lang="en-US" sz="5000" b="1" dirty="0">
                <a:latin typeface="Calibri" pitchFamily="34" charset="0"/>
              </a:rPr>
              <a:t> </a:t>
            </a:r>
            <a:r>
              <a:rPr lang="en-US" sz="5000" b="1" dirty="0" err="1">
                <a:latin typeface="Calibri" pitchFamily="34" charset="0"/>
              </a:rPr>
              <a:t>Nwoye</a:t>
            </a:r>
            <a:r>
              <a:rPr lang="en-US" sz="5000" b="1" dirty="0">
                <a:latin typeface="Calibri" pitchFamily="34" charset="0"/>
              </a:rPr>
              <a:t>, Customer Relations Executive MTN Nigeria, 6</a:t>
            </a:r>
            <a:r>
              <a:rPr lang="en-US" sz="5000" b="1" baseline="30000" dirty="0">
                <a:latin typeface="Calibri" pitchFamily="34" charset="0"/>
              </a:rPr>
              <a:t>th</a:t>
            </a:r>
            <a:r>
              <a:rPr lang="en-US" sz="5000" b="1" dirty="0">
                <a:latin typeface="Calibri" pitchFamily="34" charset="0"/>
              </a:rPr>
              <a:t> May 2014.</a:t>
            </a:r>
            <a:endParaRPr lang="en-US" sz="5000" dirty="0">
              <a:latin typeface="Calibri" pitchFamily="34" charset="0"/>
            </a:endParaRPr>
          </a:p>
        </p:txBody>
      </p:sp>
      <p:sp>
        <p:nvSpPr>
          <p:cNvPr id="4" name="Footer Placeholder 3"/>
          <p:cNvSpPr>
            <a:spLocks noGrp="1"/>
          </p:cNvSpPr>
          <p:nvPr>
            <p:ph type="ftr" sz="quarter" idx="11"/>
          </p:nvPr>
        </p:nvSpPr>
        <p:spPr/>
        <p:txBody>
          <a:bodyPr/>
          <a:lstStyle/>
          <a:p>
            <a:r>
              <a:rPr lang="en-US" dirty="0" smtClean="0"/>
              <a:t>CNSSL Contact Centre Limited</a:t>
            </a:r>
          </a:p>
          <a:p>
            <a:r>
              <a:rPr lang="en-US" dirty="0" smtClean="0"/>
              <a:t>Status </a:t>
            </a:r>
            <a:r>
              <a:rPr lang="en-US" dirty="0" err="1" smtClean="0"/>
              <a:t>Juneil</a:t>
            </a:r>
            <a:r>
              <a:rPr lang="en-US" dirty="0" smtClean="0"/>
              <a:t> 2015</a:t>
            </a:r>
          </a:p>
          <a:p>
            <a:endParaRPr lang="en-US" dirty="0"/>
          </a:p>
        </p:txBody>
      </p:sp>
    </p:spTree>
    <p:extLst>
      <p:ext uri="{BB962C8B-B14F-4D97-AF65-F5344CB8AC3E}">
        <p14:creationId xmlns:p14="http://schemas.microsoft.com/office/powerpoint/2010/main" val="4244326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03342" cy="5638800"/>
          </a:xfrm>
        </p:spPr>
        <p:txBody>
          <a:bodyPr>
            <a:noAutofit/>
          </a:bodyPr>
          <a:lstStyle/>
          <a:p>
            <a:pPr marL="339725" indent="-339725" algn="just">
              <a:buNone/>
            </a:pPr>
            <a:r>
              <a:rPr lang="en-US" i="1" dirty="0">
                <a:solidFill>
                  <a:srgbClr val="C00000"/>
                </a:solidFill>
                <a:latin typeface="Calibri" pitchFamily="34" charset="0"/>
              </a:rPr>
              <a:t> </a:t>
            </a:r>
            <a:r>
              <a:rPr lang="en-US" i="1" dirty="0" smtClean="0">
                <a:solidFill>
                  <a:srgbClr val="C00000"/>
                </a:solidFill>
                <a:latin typeface="Calibri" pitchFamily="34" charset="0"/>
              </a:rPr>
              <a:t> </a:t>
            </a:r>
            <a:r>
              <a:rPr lang="en-US" i="1" dirty="0" smtClean="0">
                <a:solidFill>
                  <a:srgbClr val="C00000"/>
                </a:solidFill>
                <a:latin typeface="Calibri" pitchFamily="34" charset="0"/>
              </a:rPr>
              <a:t> </a:t>
            </a:r>
            <a:r>
              <a:rPr lang="en-US" b="1" i="1" u="sng" dirty="0" smtClean="0">
                <a:solidFill>
                  <a:srgbClr val="C00000"/>
                </a:solidFill>
                <a:latin typeface="Calibri" pitchFamily="34" charset="0"/>
              </a:rPr>
              <a:t>Testimonials</a:t>
            </a:r>
          </a:p>
          <a:p>
            <a:pPr algn="just"/>
            <a:r>
              <a:rPr lang="en-US" dirty="0" smtClean="0">
                <a:latin typeface="Calibri" pitchFamily="34" charset="0"/>
              </a:rPr>
              <a:t>This </a:t>
            </a:r>
            <a:r>
              <a:rPr lang="en-US" dirty="0">
                <a:latin typeface="Calibri" pitchFamily="34" charset="0"/>
              </a:rPr>
              <a:t>has been a most interesting visit of this state-of-the-art facility. I am happy I came and I go back with fond memories about how the industry has given birth to this enormous facility. This is a major employer of </a:t>
            </a:r>
            <a:r>
              <a:rPr lang="en-US" dirty="0" err="1">
                <a:latin typeface="Calibri" pitchFamily="34" charset="0"/>
              </a:rPr>
              <a:t>labour</a:t>
            </a:r>
            <a:r>
              <a:rPr lang="en-US" dirty="0">
                <a:latin typeface="Calibri" pitchFamily="34" charset="0"/>
              </a:rPr>
              <a:t>. There aren’t many institutions that employ over 6,000 people in their work force. You are contributing to the employment drive of the government and the people of Nigeria.</a:t>
            </a:r>
          </a:p>
          <a:p>
            <a:pPr algn="just"/>
            <a:r>
              <a:rPr lang="en-US" b="1" dirty="0">
                <a:latin typeface="Calibri" pitchFamily="34" charset="0"/>
              </a:rPr>
              <a:t>Dr. Ernest </a:t>
            </a:r>
            <a:r>
              <a:rPr lang="en-US" b="1" dirty="0" err="1">
                <a:latin typeface="Calibri" pitchFamily="34" charset="0"/>
              </a:rPr>
              <a:t>Ndukwe</a:t>
            </a:r>
            <a:r>
              <a:rPr lang="en-US" b="1" dirty="0">
                <a:latin typeface="Calibri" pitchFamily="34" charset="0"/>
              </a:rPr>
              <a:t> (OFR), Group CEO, Open Communications Ltd. &amp; Former Executive Vice Chairman, and NCC during a facility tour of the CNSSL Group Headquarters, Lagos on 23</a:t>
            </a:r>
            <a:r>
              <a:rPr lang="en-US" b="1" baseline="30000" dirty="0">
                <a:latin typeface="Calibri" pitchFamily="34" charset="0"/>
              </a:rPr>
              <a:t>rd</a:t>
            </a:r>
            <a:r>
              <a:rPr lang="en-US" b="1" dirty="0">
                <a:latin typeface="Calibri" pitchFamily="34" charset="0"/>
              </a:rPr>
              <a:t> December 2013</a:t>
            </a:r>
            <a:r>
              <a:rPr lang="en-US" b="1" dirty="0" smtClean="0">
                <a:latin typeface="Calibri" pitchFamily="34" charset="0"/>
              </a:rPr>
              <a:t>.</a:t>
            </a:r>
          </a:p>
          <a:p>
            <a:pPr algn="just"/>
            <a:r>
              <a:rPr lang="en-US" dirty="0">
                <a:latin typeface="Calibri" pitchFamily="34" charset="0"/>
              </a:rPr>
              <a:t>I will say it’s a great success to have created over 6000 jobs across Nigeria in 7 years of your existence...</a:t>
            </a:r>
          </a:p>
          <a:p>
            <a:pPr marL="339725" indent="0" algn="just">
              <a:buNone/>
            </a:pPr>
            <a:r>
              <a:rPr lang="en-US" dirty="0">
                <a:latin typeface="Calibri" pitchFamily="34" charset="0"/>
              </a:rPr>
              <a:t>It is a significant achievement and its quite clear from what I’ve seen today that the majority of those jobs are among young people, fresh out from the University with their career ahead of them and this is a great experience.</a:t>
            </a:r>
          </a:p>
          <a:p>
            <a:pPr marL="0" indent="0" algn="just">
              <a:buNone/>
            </a:pPr>
            <a:r>
              <a:rPr lang="en-US" b="1" dirty="0">
                <a:latin typeface="Calibri" pitchFamily="34" charset="0"/>
              </a:rPr>
              <a:t>      Ambassador Peter Carter</a:t>
            </a:r>
            <a:endParaRPr lang="en-US" dirty="0">
              <a:latin typeface="Calibri" pitchFamily="34" charset="0"/>
            </a:endParaRPr>
          </a:p>
          <a:p>
            <a:pPr marL="339725" indent="0" algn="just">
              <a:buNone/>
            </a:pPr>
            <a:r>
              <a:rPr lang="en-US" b="1" dirty="0">
                <a:latin typeface="Calibri" pitchFamily="34" charset="0"/>
              </a:rPr>
              <a:t>Deputy British High Commissioner to Nigeria on his visit to The Communication Centre, CNSSL Group Headquarters, Mayfair Gardens, Lagos.11</a:t>
            </a:r>
            <a:r>
              <a:rPr lang="en-US" b="1" baseline="30000" dirty="0">
                <a:latin typeface="Calibri" pitchFamily="34" charset="0"/>
              </a:rPr>
              <a:t>th</a:t>
            </a:r>
            <a:r>
              <a:rPr lang="en-US" b="1" dirty="0">
                <a:latin typeface="Calibri" pitchFamily="34" charset="0"/>
              </a:rPr>
              <a:t> June 2013</a:t>
            </a:r>
            <a:endParaRPr lang="en-US" dirty="0">
              <a:latin typeface="Calibri" pitchFamily="34" charset="0"/>
            </a:endParaRPr>
          </a:p>
          <a:p>
            <a:pPr algn="just"/>
            <a:endParaRPr lang="en-US" dirty="0">
              <a:latin typeface="Calibri" pitchFamily="34" charset="0"/>
            </a:endParaRPr>
          </a:p>
        </p:txBody>
      </p:sp>
      <p:sp>
        <p:nvSpPr>
          <p:cNvPr id="4" name="Footer Placeholder 3"/>
          <p:cNvSpPr>
            <a:spLocks noGrp="1"/>
          </p:cNvSpPr>
          <p:nvPr>
            <p:ph type="ftr" sz="quarter" idx="11"/>
          </p:nvPr>
        </p:nvSpPr>
        <p:spPr/>
        <p:txBody>
          <a:bodyPr/>
          <a:lstStyle/>
          <a:p>
            <a:r>
              <a:rPr lang="en-US" dirty="0"/>
              <a:t>CNSSL Contact Centre Limited</a:t>
            </a:r>
          </a:p>
          <a:p>
            <a:r>
              <a:rPr lang="en-US" dirty="0"/>
              <a:t>Status </a:t>
            </a:r>
            <a:r>
              <a:rPr lang="en-US" dirty="0" err="1"/>
              <a:t>Juneil</a:t>
            </a:r>
            <a:r>
              <a:rPr lang="en-US" dirty="0"/>
              <a:t> 2015</a:t>
            </a:r>
          </a:p>
        </p:txBody>
      </p:sp>
    </p:spTree>
    <p:extLst>
      <p:ext uri="{BB962C8B-B14F-4D97-AF65-F5344CB8AC3E}">
        <p14:creationId xmlns:p14="http://schemas.microsoft.com/office/powerpoint/2010/main" val="2097681615"/>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Template>
  <TotalTime>182</TotalTime>
  <Words>1143</Words>
  <Application>Microsoft Office PowerPoint</Application>
  <PresentationFormat>On-screen Show (4:3)</PresentationFormat>
  <Paragraphs>99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Spring</vt:lpstr>
      <vt:lpstr>PAPER PRESENTATION BY ENGR. GBENGA ADEBAYO AT THE DIGITAL SENSE ON INTERNET GOVERNANCE FOR DEVELOPMENT AND NIGERIA IPV6 ROUNDTABLE HELD ON THURSDAY 4TH JUNE 2015 AT WELCOME HOTEL, AIRPORT ROAD, LAGOS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Gbolahan Awonuga</dc:creator>
  <cp:lastModifiedBy>Gbolahan Awonuga</cp:lastModifiedBy>
  <cp:revision>19</cp:revision>
  <dcterms:created xsi:type="dcterms:W3CDTF">2015-06-03T14:48:53Z</dcterms:created>
  <dcterms:modified xsi:type="dcterms:W3CDTF">2015-06-04T06:44:29Z</dcterms:modified>
</cp:coreProperties>
</file>