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6" r:id="rId2"/>
    <p:sldId id="268" r:id="rId3"/>
    <p:sldId id="265" r:id="rId4"/>
    <p:sldId id="272" r:id="rId5"/>
    <p:sldId id="275" r:id="rId6"/>
    <p:sldId id="257" r:id="rId7"/>
    <p:sldId id="276" r:id="rId8"/>
    <p:sldId id="278" r:id="rId9"/>
    <p:sldId id="281" r:id="rId10"/>
    <p:sldId id="282" r:id="rId11"/>
    <p:sldId id="283" r:id="rId12"/>
    <p:sldId id="280" r:id="rId13"/>
    <p:sldId id="269" r:id="rId14"/>
    <p:sldId id="259" r:id="rId15"/>
    <p:sldId id="284" r:id="rId16"/>
    <p:sldId id="285" r:id="rId17"/>
    <p:sldId id="286" r:id="rId18"/>
    <p:sldId id="287" r:id="rId19"/>
    <p:sldId id="260" r:id="rId20"/>
    <p:sldId id="263" r:id="rId21"/>
    <p:sldId id="264"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9" autoAdjust="0"/>
    <p:restoredTop sz="94709" autoAdjust="0"/>
  </p:normalViewPr>
  <p:slideViewPr>
    <p:cSldViewPr>
      <p:cViewPr>
        <p:scale>
          <a:sx n="73" d="100"/>
          <a:sy n="73" d="100"/>
        </p:scale>
        <p:origin x="-1212" y="19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5">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400ED1A-584A-4961-BC62-3143A63C9BCD}"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FEB3FC03-05D1-4A23-9363-2BD073FC2520}">
      <dgm:prSet custT="1"/>
      <dgm:spPr/>
      <dgm:t>
        <a:bodyPr/>
        <a:lstStyle/>
        <a:p>
          <a:pPr algn="ctr" rtl="0"/>
          <a:r>
            <a:rPr lang="yo-NG" sz="1600" b="1" dirty="0" smtClean="0">
              <a:solidFill>
                <a:schemeClr val="tx1"/>
              </a:solidFill>
            </a:rPr>
            <a:t>Declining </a:t>
          </a:r>
          <a:r>
            <a:rPr lang="en-US" sz="1600" b="1" dirty="0" smtClean="0">
              <a:solidFill>
                <a:schemeClr val="tx1"/>
              </a:solidFill>
            </a:rPr>
            <a:t>income </a:t>
          </a:r>
          <a:r>
            <a:rPr lang="yo-NG" sz="1600" b="1" dirty="0" smtClean="0">
              <a:solidFill>
                <a:schemeClr val="tx1"/>
              </a:solidFill>
            </a:rPr>
            <a:t>from the Federation Account, especially for States that heavily</a:t>
          </a:r>
          <a:r>
            <a:rPr lang="en-US" sz="1600" b="1" dirty="0" smtClean="0">
              <a:solidFill>
                <a:schemeClr val="tx1"/>
              </a:solidFill>
            </a:rPr>
            <a:t> </a:t>
          </a:r>
          <a:r>
            <a:rPr lang="yo-NG" sz="1600" b="1" dirty="0" smtClean="0">
              <a:solidFill>
                <a:schemeClr val="tx1"/>
              </a:solidFill>
            </a:rPr>
            <a:t>rely on this source of income</a:t>
          </a:r>
          <a:r>
            <a:rPr lang="en-US" sz="1600" b="1" dirty="0" smtClean="0">
              <a:solidFill>
                <a:schemeClr val="tx1"/>
              </a:solidFill>
            </a:rPr>
            <a:t>.</a:t>
          </a:r>
          <a:endParaRPr lang="en-US" sz="1600" dirty="0">
            <a:solidFill>
              <a:schemeClr val="tx1"/>
            </a:solidFill>
          </a:endParaRPr>
        </a:p>
      </dgm:t>
    </dgm:pt>
    <dgm:pt modelId="{9B87783D-9F84-4139-95CF-995B8993704D}" type="parTrans" cxnId="{4CF3634C-93A7-4DCA-AD87-8A830530F0E8}">
      <dgm:prSet/>
      <dgm:spPr/>
      <dgm:t>
        <a:bodyPr/>
        <a:lstStyle/>
        <a:p>
          <a:pPr algn="ctr"/>
          <a:endParaRPr lang="en-US" sz="1800"/>
        </a:p>
      </dgm:t>
    </dgm:pt>
    <dgm:pt modelId="{082904F0-0230-4894-9BD4-B44571974DEE}" type="sibTrans" cxnId="{4CF3634C-93A7-4DCA-AD87-8A830530F0E8}">
      <dgm:prSet/>
      <dgm:spPr/>
      <dgm:t>
        <a:bodyPr/>
        <a:lstStyle/>
        <a:p>
          <a:pPr algn="ctr"/>
          <a:endParaRPr lang="en-US" sz="1800"/>
        </a:p>
      </dgm:t>
    </dgm:pt>
    <dgm:pt modelId="{3872BF13-4817-43EB-A375-881C9667E561}">
      <dgm:prSet custT="1"/>
      <dgm:spPr/>
      <dgm:t>
        <a:bodyPr/>
        <a:lstStyle/>
        <a:p>
          <a:pPr algn="ctr" rtl="0"/>
          <a:r>
            <a:rPr lang="yo-NG" sz="1600" b="1" dirty="0" smtClean="0">
              <a:solidFill>
                <a:schemeClr val="tx1"/>
              </a:solidFill>
            </a:rPr>
            <a:t>Drive to increase internally generated revenue particularly at the State and Local Government levels.</a:t>
          </a:r>
          <a:endParaRPr lang="en-US" sz="1600" dirty="0">
            <a:solidFill>
              <a:schemeClr val="tx1"/>
            </a:solidFill>
          </a:endParaRPr>
        </a:p>
      </dgm:t>
    </dgm:pt>
    <dgm:pt modelId="{654FC405-7A47-471F-98CB-C931B346A010}" type="parTrans" cxnId="{2E5C2993-FC50-4DFF-A936-A02CC8149E38}">
      <dgm:prSet/>
      <dgm:spPr/>
      <dgm:t>
        <a:bodyPr/>
        <a:lstStyle/>
        <a:p>
          <a:pPr algn="ctr"/>
          <a:endParaRPr lang="en-US" sz="1800"/>
        </a:p>
      </dgm:t>
    </dgm:pt>
    <dgm:pt modelId="{8DB96148-D28E-48A2-A7E7-E7010CE8C863}" type="sibTrans" cxnId="{2E5C2993-FC50-4DFF-A936-A02CC8149E38}">
      <dgm:prSet/>
      <dgm:spPr/>
      <dgm:t>
        <a:bodyPr/>
        <a:lstStyle/>
        <a:p>
          <a:pPr algn="ctr"/>
          <a:endParaRPr lang="en-US" sz="1800"/>
        </a:p>
      </dgm:t>
    </dgm:pt>
    <dgm:pt modelId="{696989AE-6A3A-4DDE-A055-6F83C84AE0D7}">
      <dgm:prSet custT="1"/>
      <dgm:spPr/>
      <dgm:t>
        <a:bodyPr/>
        <a:lstStyle/>
        <a:p>
          <a:pPr algn="ctr" rtl="0"/>
          <a:r>
            <a:rPr lang="yo-NG" sz="1600" b="1" dirty="0" smtClean="0">
              <a:solidFill>
                <a:schemeClr val="tx1"/>
              </a:solidFill>
            </a:rPr>
            <a:t>The </a:t>
          </a:r>
          <a:r>
            <a:rPr lang="en-US" sz="1600" b="1" dirty="0" smtClean="0">
              <a:solidFill>
                <a:schemeClr val="tx1"/>
              </a:solidFill>
            </a:rPr>
            <a:t>notion </a:t>
          </a:r>
          <a:r>
            <a:rPr lang="yo-NG" sz="1600" b="1" dirty="0" smtClean="0">
              <a:solidFill>
                <a:schemeClr val="tx1"/>
              </a:solidFill>
            </a:rPr>
            <a:t>that </a:t>
          </a:r>
          <a:r>
            <a:rPr lang="en-US" sz="1600" b="1" dirty="0" smtClean="0">
              <a:solidFill>
                <a:schemeClr val="tx1"/>
              </a:solidFill>
            </a:rPr>
            <a:t>t</a:t>
          </a:r>
          <a:r>
            <a:rPr lang="yo-NG" sz="1600" b="1" dirty="0" smtClean="0">
              <a:solidFill>
                <a:schemeClr val="tx1"/>
              </a:solidFill>
            </a:rPr>
            <a:t>elecomms is a “cash</a:t>
          </a:r>
          <a:r>
            <a:rPr lang="en-US" sz="1600" b="1" dirty="0" smtClean="0">
              <a:solidFill>
                <a:schemeClr val="tx1"/>
              </a:solidFill>
            </a:rPr>
            <a:t> </a:t>
          </a:r>
          <a:r>
            <a:rPr lang="yo-NG" sz="1600" b="1" dirty="0" smtClean="0">
              <a:solidFill>
                <a:schemeClr val="tx1"/>
              </a:solidFill>
            </a:rPr>
            <a:t>cow” and should </a:t>
          </a:r>
          <a:r>
            <a:rPr lang="en-US" sz="1600" b="1" dirty="0" smtClean="0">
              <a:solidFill>
                <a:schemeClr val="tx1"/>
              </a:solidFill>
            </a:rPr>
            <a:t>be </a:t>
          </a:r>
          <a:r>
            <a:rPr lang="yo-NG" sz="1600" b="1" dirty="0" smtClean="0">
              <a:solidFill>
                <a:schemeClr val="tx1"/>
              </a:solidFill>
            </a:rPr>
            <a:t>the main target in raising revenue</a:t>
          </a:r>
          <a:r>
            <a:rPr lang="en-US" sz="1600" b="1" dirty="0" smtClean="0">
              <a:solidFill>
                <a:schemeClr val="tx1"/>
              </a:solidFill>
            </a:rPr>
            <a:t> for state</a:t>
          </a:r>
          <a:r>
            <a:rPr lang="yo-NG" sz="1600" b="1" dirty="0" smtClean="0">
              <a:solidFill>
                <a:schemeClr val="tx1"/>
              </a:solidFill>
            </a:rPr>
            <a:t>.</a:t>
          </a:r>
          <a:endParaRPr lang="en-US" sz="1600" dirty="0">
            <a:solidFill>
              <a:schemeClr val="tx1"/>
            </a:solidFill>
          </a:endParaRPr>
        </a:p>
      </dgm:t>
    </dgm:pt>
    <dgm:pt modelId="{00A717B6-489C-46F0-A464-1EC903D3162F}" type="parTrans" cxnId="{1558C73F-5CF4-489C-8CAB-63AC4866670A}">
      <dgm:prSet/>
      <dgm:spPr/>
      <dgm:t>
        <a:bodyPr/>
        <a:lstStyle/>
        <a:p>
          <a:pPr algn="ctr"/>
          <a:endParaRPr lang="en-US" sz="1800"/>
        </a:p>
      </dgm:t>
    </dgm:pt>
    <dgm:pt modelId="{60A24A24-36A0-4F40-ACCF-09340E6A4143}" type="sibTrans" cxnId="{1558C73F-5CF4-489C-8CAB-63AC4866670A}">
      <dgm:prSet/>
      <dgm:spPr/>
      <dgm:t>
        <a:bodyPr/>
        <a:lstStyle/>
        <a:p>
          <a:pPr algn="ctr"/>
          <a:endParaRPr lang="en-US" sz="1800"/>
        </a:p>
      </dgm:t>
    </dgm:pt>
    <dgm:pt modelId="{F8E2F49F-FBE2-4A1E-8FBA-922B51363737}">
      <dgm:prSet custT="1"/>
      <dgm:spPr/>
      <dgm:t>
        <a:bodyPr/>
        <a:lstStyle/>
        <a:p>
          <a:pPr algn="ctr" rtl="0"/>
          <a:r>
            <a:rPr lang="yo-NG" sz="1600" b="1" dirty="0" smtClean="0">
              <a:solidFill>
                <a:schemeClr val="tx1"/>
              </a:solidFill>
            </a:rPr>
            <a:t>Federal structure </a:t>
          </a:r>
          <a:r>
            <a:rPr lang="en-US" sz="1600" b="1" dirty="0" smtClean="0">
              <a:solidFill>
                <a:schemeClr val="tx1"/>
              </a:solidFill>
            </a:rPr>
            <a:t>and the Constitution authorize </a:t>
          </a:r>
          <a:r>
            <a:rPr lang="yo-NG" sz="1600" b="1" dirty="0" smtClean="0">
              <a:solidFill>
                <a:schemeClr val="tx1"/>
              </a:solidFill>
            </a:rPr>
            <a:t>certain items to be legislated across the three tiers of government. </a:t>
          </a:r>
          <a:endParaRPr lang="en-US" sz="1600" dirty="0">
            <a:solidFill>
              <a:schemeClr val="tx1"/>
            </a:solidFill>
          </a:endParaRPr>
        </a:p>
      </dgm:t>
    </dgm:pt>
    <dgm:pt modelId="{193EBC65-C68D-4FF4-837E-C88374D4D710}" type="parTrans" cxnId="{9B765540-65E9-40FF-89CE-CDF0FB16B6FF}">
      <dgm:prSet/>
      <dgm:spPr/>
      <dgm:t>
        <a:bodyPr/>
        <a:lstStyle/>
        <a:p>
          <a:endParaRPr lang="en-US" sz="1800"/>
        </a:p>
      </dgm:t>
    </dgm:pt>
    <dgm:pt modelId="{829FF0F9-4A97-4A26-82D0-2B13C7FB9512}" type="sibTrans" cxnId="{9B765540-65E9-40FF-89CE-CDF0FB16B6FF}">
      <dgm:prSet/>
      <dgm:spPr/>
      <dgm:t>
        <a:bodyPr/>
        <a:lstStyle/>
        <a:p>
          <a:endParaRPr lang="en-US" sz="1800"/>
        </a:p>
      </dgm:t>
    </dgm:pt>
    <dgm:pt modelId="{12EBC403-5C48-4C72-8AD0-0C6557DECF29}" type="pres">
      <dgm:prSet presAssocID="{D400ED1A-584A-4961-BC62-3143A63C9BCD}" presName="linear" presStyleCnt="0">
        <dgm:presLayoutVars>
          <dgm:animLvl val="lvl"/>
          <dgm:resizeHandles val="exact"/>
        </dgm:presLayoutVars>
      </dgm:prSet>
      <dgm:spPr/>
      <dgm:t>
        <a:bodyPr/>
        <a:lstStyle/>
        <a:p>
          <a:endParaRPr lang="en-US"/>
        </a:p>
      </dgm:t>
    </dgm:pt>
    <dgm:pt modelId="{AFCB601B-D7A2-4503-9A50-9D3E530355E7}" type="pres">
      <dgm:prSet presAssocID="{FEB3FC03-05D1-4A23-9363-2BD073FC2520}" presName="parentText" presStyleLbl="node1" presStyleIdx="0" presStyleCnt="4">
        <dgm:presLayoutVars>
          <dgm:chMax val="0"/>
          <dgm:bulletEnabled val="1"/>
        </dgm:presLayoutVars>
      </dgm:prSet>
      <dgm:spPr/>
      <dgm:t>
        <a:bodyPr/>
        <a:lstStyle/>
        <a:p>
          <a:endParaRPr lang="en-US"/>
        </a:p>
      </dgm:t>
    </dgm:pt>
    <dgm:pt modelId="{28689110-116E-4135-AB89-F0550BE2E340}" type="pres">
      <dgm:prSet presAssocID="{082904F0-0230-4894-9BD4-B44571974DEE}" presName="spacer" presStyleCnt="0"/>
      <dgm:spPr/>
    </dgm:pt>
    <dgm:pt modelId="{96269277-6382-40A5-9335-49C1C0FFC5FF}" type="pres">
      <dgm:prSet presAssocID="{F8E2F49F-FBE2-4A1E-8FBA-922B51363737}" presName="parentText" presStyleLbl="node1" presStyleIdx="1" presStyleCnt="4">
        <dgm:presLayoutVars>
          <dgm:chMax val="0"/>
          <dgm:bulletEnabled val="1"/>
        </dgm:presLayoutVars>
      </dgm:prSet>
      <dgm:spPr/>
      <dgm:t>
        <a:bodyPr/>
        <a:lstStyle/>
        <a:p>
          <a:endParaRPr lang="en-US"/>
        </a:p>
      </dgm:t>
    </dgm:pt>
    <dgm:pt modelId="{7FDE498D-AA44-4F70-B6EC-81924DFA559C}" type="pres">
      <dgm:prSet presAssocID="{829FF0F9-4A97-4A26-82D0-2B13C7FB9512}" presName="spacer" presStyleCnt="0"/>
      <dgm:spPr/>
    </dgm:pt>
    <dgm:pt modelId="{C2774E6F-4715-48AF-A96E-168D62EA1DCA}" type="pres">
      <dgm:prSet presAssocID="{3872BF13-4817-43EB-A375-881C9667E561}" presName="parentText" presStyleLbl="node1" presStyleIdx="2" presStyleCnt="4">
        <dgm:presLayoutVars>
          <dgm:chMax val="0"/>
          <dgm:bulletEnabled val="1"/>
        </dgm:presLayoutVars>
      </dgm:prSet>
      <dgm:spPr/>
      <dgm:t>
        <a:bodyPr/>
        <a:lstStyle/>
        <a:p>
          <a:endParaRPr lang="en-US"/>
        </a:p>
      </dgm:t>
    </dgm:pt>
    <dgm:pt modelId="{A473C580-BEA1-4FE1-8B66-F99C7D1BCC75}" type="pres">
      <dgm:prSet presAssocID="{8DB96148-D28E-48A2-A7E7-E7010CE8C863}" presName="spacer" presStyleCnt="0"/>
      <dgm:spPr/>
    </dgm:pt>
    <dgm:pt modelId="{83EE9A6B-5E4E-4BE3-A745-0B66454E6FDF}" type="pres">
      <dgm:prSet presAssocID="{696989AE-6A3A-4DDE-A055-6F83C84AE0D7}" presName="parentText" presStyleLbl="node1" presStyleIdx="3" presStyleCnt="4">
        <dgm:presLayoutVars>
          <dgm:chMax val="0"/>
          <dgm:bulletEnabled val="1"/>
        </dgm:presLayoutVars>
      </dgm:prSet>
      <dgm:spPr/>
      <dgm:t>
        <a:bodyPr/>
        <a:lstStyle/>
        <a:p>
          <a:endParaRPr lang="en-US"/>
        </a:p>
      </dgm:t>
    </dgm:pt>
  </dgm:ptLst>
  <dgm:cxnLst>
    <dgm:cxn modelId="{74B1502A-A796-2342-881F-07ED43173CBC}" type="presOf" srcId="{D400ED1A-584A-4961-BC62-3143A63C9BCD}" destId="{12EBC403-5C48-4C72-8AD0-0C6557DECF29}" srcOrd="0" destOrd="0" presId="urn:microsoft.com/office/officeart/2005/8/layout/vList2"/>
    <dgm:cxn modelId="{B8DB1759-EE75-D54C-9B34-A74D76371178}" type="presOf" srcId="{F8E2F49F-FBE2-4A1E-8FBA-922B51363737}" destId="{96269277-6382-40A5-9335-49C1C0FFC5FF}" srcOrd="0" destOrd="0" presId="urn:microsoft.com/office/officeart/2005/8/layout/vList2"/>
    <dgm:cxn modelId="{8D930508-2142-9148-A73F-C8B54CE1B713}" type="presOf" srcId="{FEB3FC03-05D1-4A23-9363-2BD073FC2520}" destId="{AFCB601B-D7A2-4503-9A50-9D3E530355E7}" srcOrd="0" destOrd="0" presId="urn:microsoft.com/office/officeart/2005/8/layout/vList2"/>
    <dgm:cxn modelId="{3A17B037-2071-BA4A-BE15-FDE74D8CBD9C}" type="presOf" srcId="{696989AE-6A3A-4DDE-A055-6F83C84AE0D7}" destId="{83EE9A6B-5E4E-4BE3-A745-0B66454E6FDF}" srcOrd="0" destOrd="0" presId="urn:microsoft.com/office/officeart/2005/8/layout/vList2"/>
    <dgm:cxn modelId="{1558C73F-5CF4-489C-8CAB-63AC4866670A}" srcId="{D400ED1A-584A-4961-BC62-3143A63C9BCD}" destId="{696989AE-6A3A-4DDE-A055-6F83C84AE0D7}" srcOrd="3" destOrd="0" parTransId="{00A717B6-489C-46F0-A464-1EC903D3162F}" sibTransId="{60A24A24-36A0-4F40-ACCF-09340E6A4143}"/>
    <dgm:cxn modelId="{2E5C2993-FC50-4DFF-A936-A02CC8149E38}" srcId="{D400ED1A-584A-4961-BC62-3143A63C9BCD}" destId="{3872BF13-4817-43EB-A375-881C9667E561}" srcOrd="2" destOrd="0" parTransId="{654FC405-7A47-471F-98CB-C931B346A010}" sibTransId="{8DB96148-D28E-48A2-A7E7-E7010CE8C863}"/>
    <dgm:cxn modelId="{C059B007-BF0F-EC4D-BE0A-F6F02858FAB5}" type="presOf" srcId="{3872BF13-4817-43EB-A375-881C9667E561}" destId="{C2774E6F-4715-48AF-A96E-168D62EA1DCA}" srcOrd="0" destOrd="0" presId="urn:microsoft.com/office/officeart/2005/8/layout/vList2"/>
    <dgm:cxn modelId="{4CF3634C-93A7-4DCA-AD87-8A830530F0E8}" srcId="{D400ED1A-584A-4961-BC62-3143A63C9BCD}" destId="{FEB3FC03-05D1-4A23-9363-2BD073FC2520}" srcOrd="0" destOrd="0" parTransId="{9B87783D-9F84-4139-95CF-995B8993704D}" sibTransId="{082904F0-0230-4894-9BD4-B44571974DEE}"/>
    <dgm:cxn modelId="{9B765540-65E9-40FF-89CE-CDF0FB16B6FF}" srcId="{D400ED1A-584A-4961-BC62-3143A63C9BCD}" destId="{F8E2F49F-FBE2-4A1E-8FBA-922B51363737}" srcOrd="1" destOrd="0" parTransId="{193EBC65-C68D-4FF4-837E-C88374D4D710}" sibTransId="{829FF0F9-4A97-4A26-82D0-2B13C7FB9512}"/>
    <dgm:cxn modelId="{0FB1E15F-E7A7-2E49-BAEA-65160973168E}" type="presParOf" srcId="{12EBC403-5C48-4C72-8AD0-0C6557DECF29}" destId="{AFCB601B-D7A2-4503-9A50-9D3E530355E7}" srcOrd="0" destOrd="0" presId="urn:microsoft.com/office/officeart/2005/8/layout/vList2"/>
    <dgm:cxn modelId="{110CB8EF-8741-2940-96A6-DD4BC99E2647}" type="presParOf" srcId="{12EBC403-5C48-4C72-8AD0-0C6557DECF29}" destId="{28689110-116E-4135-AB89-F0550BE2E340}" srcOrd="1" destOrd="0" presId="urn:microsoft.com/office/officeart/2005/8/layout/vList2"/>
    <dgm:cxn modelId="{FE189ABE-2FC9-B64A-B766-F620B531FC48}" type="presParOf" srcId="{12EBC403-5C48-4C72-8AD0-0C6557DECF29}" destId="{96269277-6382-40A5-9335-49C1C0FFC5FF}" srcOrd="2" destOrd="0" presId="urn:microsoft.com/office/officeart/2005/8/layout/vList2"/>
    <dgm:cxn modelId="{F834D90B-E0FE-F24D-9C82-72F0FCF133D5}" type="presParOf" srcId="{12EBC403-5C48-4C72-8AD0-0C6557DECF29}" destId="{7FDE498D-AA44-4F70-B6EC-81924DFA559C}" srcOrd="3" destOrd="0" presId="urn:microsoft.com/office/officeart/2005/8/layout/vList2"/>
    <dgm:cxn modelId="{35BA05F3-8E76-1848-B200-037DCCADA907}" type="presParOf" srcId="{12EBC403-5C48-4C72-8AD0-0C6557DECF29}" destId="{C2774E6F-4715-48AF-A96E-168D62EA1DCA}" srcOrd="4" destOrd="0" presId="urn:microsoft.com/office/officeart/2005/8/layout/vList2"/>
    <dgm:cxn modelId="{C7985B3C-2DF0-B843-B24A-9EEA6137A685}" type="presParOf" srcId="{12EBC403-5C48-4C72-8AD0-0C6557DECF29}" destId="{A473C580-BEA1-4FE1-8B66-F99C7D1BCC75}" srcOrd="5" destOrd="0" presId="urn:microsoft.com/office/officeart/2005/8/layout/vList2"/>
    <dgm:cxn modelId="{B76518C1-D87A-824D-8FFA-0AD25E001AC5}" type="presParOf" srcId="{12EBC403-5C48-4C72-8AD0-0C6557DECF29}" destId="{83EE9A6B-5E4E-4BE3-A745-0B66454E6FDF}"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400ED1A-584A-4961-BC62-3143A63C9BCD}"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FEB3FC03-05D1-4A23-9363-2BD073FC2520}">
      <dgm:prSet custT="1"/>
      <dgm:spPr/>
      <dgm:t>
        <a:bodyPr/>
        <a:lstStyle/>
        <a:p>
          <a:pPr algn="ctr" rtl="0"/>
          <a:r>
            <a:rPr lang="yo-NG" sz="1600" b="1" dirty="0" smtClean="0"/>
            <a:t>Declining </a:t>
          </a:r>
          <a:r>
            <a:rPr lang="en-US" sz="1600" b="1" dirty="0" smtClean="0"/>
            <a:t>income </a:t>
          </a:r>
          <a:r>
            <a:rPr lang="yo-NG" sz="1600" b="1" dirty="0" smtClean="0"/>
            <a:t>from the Federation Account, especially for States that heavily</a:t>
          </a:r>
          <a:r>
            <a:rPr lang="en-US" sz="1600" b="1" dirty="0" smtClean="0"/>
            <a:t> </a:t>
          </a:r>
          <a:r>
            <a:rPr lang="yo-NG" sz="1600" b="1" dirty="0" smtClean="0"/>
            <a:t>rely on this source of income</a:t>
          </a:r>
          <a:r>
            <a:rPr lang="en-US" sz="1600" b="1" dirty="0" smtClean="0"/>
            <a:t>.</a:t>
          </a:r>
          <a:endParaRPr lang="en-US" sz="1600" dirty="0"/>
        </a:p>
      </dgm:t>
    </dgm:pt>
    <dgm:pt modelId="{9B87783D-9F84-4139-95CF-995B8993704D}" type="parTrans" cxnId="{4CF3634C-93A7-4DCA-AD87-8A830530F0E8}">
      <dgm:prSet/>
      <dgm:spPr/>
      <dgm:t>
        <a:bodyPr/>
        <a:lstStyle/>
        <a:p>
          <a:pPr algn="ctr"/>
          <a:endParaRPr lang="en-US" sz="1800"/>
        </a:p>
      </dgm:t>
    </dgm:pt>
    <dgm:pt modelId="{082904F0-0230-4894-9BD4-B44571974DEE}" type="sibTrans" cxnId="{4CF3634C-93A7-4DCA-AD87-8A830530F0E8}">
      <dgm:prSet/>
      <dgm:spPr/>
      <dgm:t>
        <a:bodyPr/>
        <a:lstStyle/>
        <a:p>
          <a:pPr algn="ctr"/>
          <a:endParaRPr lang="en-US" sz="1800"/>
        </a:p>
      </dgm:t>
    </dgm:pt>
    <dgm:pt modelId="{3872BF13-4817-43EB-A375-881C9667E561}">
      <dgm:prSet custT="1"/>
      <dgm:spPr/>
      <dgm:t>
        <a:bodyPr/>
        <a:lstStyle/>
        <a:p>
          <a:pPr algn="ctr" rtl="0"/>
          <a:r>
            <a:rPr lang="yo-NG" sz="1600" b="1" smtClean="0"/>
            <a:t>Drive to increase internally generated revenue particularly at the State and Local Government levels.</a:t>
          </a:r>
          <a:endParaRPr lang="en-US" sz="1600"/>
        </a:p>
      </dgm:t>
    </dgm:pt>
    <dgm:pt modelId="{654FC405-7A47-471F-98CB-C931B346A010}" type="parTrans" cxnId="{2E5C2993-FC50-4DFF-A936-A02CC8149E38}">
      <dgm:prSet/>
      <dgm:spPr/>
      <dgm:t>
        <a:bodyPr/>
        <a:lstStyle/>
        <a:p>
          <a:pPr algn="ctr"/>
          <a:endParaRPr lang="en-US" sz="1800"/>
        </a:p>
      </dgm:t>
    </dgm:pt>
    <dgm:pt modelId="{8DB96148-D28E-48A2-A7E7-E7010CE8C863}" type="sibTrans" cxnId="{2E5C2993-FC50-4DFF-A936-A02CC8149E38}">
      <dgm:prSet/>
      <dgm:spPr/>
      <dgm:t>
        <a:bodyPr/>
        <a:lstStyle/>
        <a:p>
          <a:pPr algn="ctr"/>
          <a:endParaRPr lang="en-US" sz="1800"/>
        </a:p>
      </dgm:t>
    </dgm:pt>
    <dgm:pt modelId="{696989AE-6A3A-4DDE-A055-6F83C84AE0D7}">
      <dgm:prSet custT="1"/>
      <dgm:spPr/>
      <dgm:t>
        <a:bodyPr/>
        <a:lstStyle/>
        <a:p>
          <a:pPr algn="ctr" rtl="0"/>
          <a:r>
            <a:rPr lang="yo-NG" sz="1600" b="1" dirty="0" smtClean="0"/>
            <a:t>The </a:t>
          </a:r>
          <a:r>
            <a:rPr lang="en-US" sz="1600" b="1" dirty="0" smtClean="0"/>
            <a:t>notion </a:t>
          </a:r>
          <a:r>
            <a:rPr lang="yo-NG" sz="1600" b="1" dirty="0" smtClean="0"/>
            <a:t>that </a:t>
          </a:r>
          <a:r>
            <a:rPr lang="en-US" sz="1600" b="1" dirty="0" smtClean="0"/>
            <a:t>t</a:t>
          </a:r>
          <a:r>
            <a:rPr lang="yo-NG" sz="1600" b="1" dirty="0" smtClean="0"/>
            <a:t>elecomms is a “cash</a:t>
          </a:r>
          <a:r>
            <a:rPr lang="en-US" sz="1600" b="1" dirty="0" smtClean="0"/>
            <a:t> </a:t>
          </a:r>
          <a:r>
            <a:rPr lang="yo-NG" sz="1600" b="1" dirty="0" smtClean="0"/>
            <a:t>cow” and should </a:t>
          </a:r>
          <a:r>
            <a:rPr lang="en-US" sz="1600" b="1" dirty="0" smtClean="0"/>
            <a:t>be </a:t>
          </a:r>
          <a:r>
            <a:rPr lang="yo-NG" sz="1600" b="1" dirty="0" smtClean="0"/>
            <a:t>the main target in raising revenue</a:t>
          </a:r>
          <a:r>
            <a:rPr lang="en-US" sz="1600" b="1" dirty="0" smtClean="0"/>
            <a:t> for state</a:t>
          </a:r>
          <a:r>
            <a:rPr lang="yo-NG" sz="1600" b="1" dirty="0" smtClean="0"/>
            <a:t>.</a:t>
          </a:r>
          <a:endParaRPr lang="en-US" sz="1600" dirty="0"/>
        </a:p>
      </dgm:t>
    </dgm:pt>
    <dgm:pt modelId="{00A717B6-489C-46F0-A464-1EC903D3162F}" type="parTrans" cxnId="{1558C73F-5CF4-489C-8CAB-63AC4866670A}">
      <dgm:prSet/>
      <dgm:spPr/>
      <dgm:t>
        <a:bodyPr/>
        <a:lstStyle/>
        <a:p>
          <a:pPr algn="ctr"/>
          <a:endParaRPr lang="en-US" sz="1800"/>
        </a:p>
      </dgm:t>
    </dgm:pt>
    <dgm:pt modelId="{60A24A24-36A0-4F40-ACCF-09340E6A4143}" type="sibTrans" cxnId="{1558C73F-5CF4-489C-8CAB-63AC4866670A}">
      <dgm:prSet/>
      <dgm:spPr/>
      <dgm:t>
        <a:bodyPr/>
        <a:lstStyle/>
        <a:p>
          <a:pPr algn="ctr"/>
          <a:endParaRPr lang="en-US" sz="1800"/>
        </a:p>
      </dgm:t>
    </dgm:pt>
    <dgm:pt modelId="{F8E2F49F-FBE2-4A1E-8FBA-922B51363737}">
      <dgm:prSet custT="1"/>
      <dgm:spPr/>
      <dgm:t>
        <a:bodyPr/>
        <a:lstStyle/>
        <a:p>
          <a:pPr algn="ctr" rtl="0"/>
          <a:r>
            <a:rPr lang="yo-NG" sz="1600" b="1" dirty="0" smtClean="0"/>
            <a:t>Federal structure </a:t>
          </a:r>
          <a:r>
            <a:rPr lang="en-US" sz="1600" b="1" dirty="0" smtClean="0"/>
            <a:t>and the Constitution authorize </a:t>
          </a:r>
          <a:r>
            <a:rPr lang="yo-NG" sz="1600" b="1" dirty="0" smtClean="0"/>
            <a:t>certain items to be legislated across the three tiers of government. </a:t>
          </a:r>
          <a:endParaRPr lang="en-US" sz="1600" dirty="0"/>
        </a:p>
      </dgm:t>
    </dgm:pt>
    <dgm:pt modelId="{193EBC65-C68D-4FF4-837E-C88374D4D710}" type="parTrans" cxnId="{9B765540-65E9-40FF-89CE-CDF0FB16B6FF}">
      <dgm:prSet/>
      <dgm:spPr/>
      <dgm:t>
        <a:bodyPr/>
        <a:lstStyle/>
        <a:p>
          <a:endParaRPr lang="en-US" sz="1800"/>
        </a:p>
      </dgm:t>
    </dgm:pt>
    <dgm:pt modelId="{829FF0F9-4A97-4A26-82D0-2B13C7FB9512}" type="sibTrans" cxnId="{9B765540-65E9-40FF-89CE-CDF0FB16B6FF}">
      <dgm:prSet/>
      <dgm:spPr/>
      <dgm:t>
        <a:bodyPr/>
        <a:lstStyle/>
        <a:p>
          <a:endParaRPr lang="en-US" sz="1800"/>
        </a:p>
      </dgm:t>
    </dgm:pt>
    <dgm:pt modelId="{12EBC403-5C48-4C72-8AD0-0C6557DECF29}" type="pres">
      <dgm:prSet presAssocID="{D400ED1A-584A-4961-BC62-3143A63C9BCD}" presName="linear" presStyleCnt="0">
        <dgm:presLayoutVars>
          <dgm:animLvl val="lvl"/>
          <dgm:resizeHandles val="exact"/>
        </dgm:presLayoutVars>
      </dgm:prSet>
      <dgm:spPr/>
      <dgm:t>
        <a:bodyPr/>
        <a:lstStyle/>
        <a:p>
          <a:endParaRPr lang="en-US"/>
        </a:p>
      </dgm:t>
    </dgm:pt>
    <dgm:pt modelId="{AFCB601B-D7A2-4503-9A50-9D3E530355E7}" type="pres">
      <dgm:prSet presAssocID="{FEB3FC03-05D1-4A23-9363-2BD073FC2520}" presName="parentText" presStyleLbl="node1" presStyleIdx="0" presStyleCnt="4">
        <dgm:presLayoutVars>
          <dgm:chMax val="0"/>
          <dgm:bulletEnabled val="1"/>
        </dgm:presLayoutVars>
      </dgm:prSet>
      <dgm:spPr/>
      <dgm:t>
        <a:bodyPr/>
        <a:lstStyle/>
        <a:p>
          <a:endParaRPr lang="en-US"/>
        </a:p>
      </dgm:t>
    </dgm:pt>
    <dgm:pt modelId="{28689110-116E-4135-AB89-F0550BE2E340}" type="pres">
      <dgm:prSet presAssocID="{082904F0-0230-4894-9BD4-B44571974DEE}" presName="spacer" presStyleCnt="0"/>
      <dgm:spPr/>
    </dgm:pt>
    <dgm:pt modelId="{96269277-6382-40A5-9335-49C1C0FFC5FF}" type="pres">
      <dgm:prSet presAssocID="{F8E2F49F-FBE2-4A1E-8FBA-922B51363737}" presName="parentText" presStyleLbl="node1" presStyleIdx="1" presStyleCnt="4">
        <dgm:presLayoutVars>
          <dgm:chMax val="0"/>
          <dgm:bulletEnabled val="1"/>
        </dgm:presLayoutVars>
      </dgm:prSet>
      <dgm:spPr/>
      <dgm:t>
        <a:bodyPr/>
        <a:lstStyle/>
        <a:p>
          <a:endParaRPr lang="en-US"/>
        </a:p>
      </dgm:t>
    </dgm:pt>
    <dgm:pt modelId="{7FDE498D-AA44-4F70-B6EC-81924DFA559C}" type="pres">
      <dgm:prSet presAssocID="{829FF0F9-4A97-4A26-82D0-2B13C7FB9512}" presName="spacer" presStyleCnt="0"/>
      <dgm:spPr/>
    </dgm:pt>
    <dgm:pt modelId="{C2774E6F-4715-48AF-A96E-168D62EA1DCA}" type="pres">
      <dgm:prSet presAssocID="{3872BF13-4817-43EB-A375-881C9667E561}" presName="parentText" presStyleLbl="node1" presStyleIdx="2" presStyleCnt="4">
        <dgm:presLayoutVars>
          <dgm:chMax val="0"/>
          <dgm:bulletEnabled val="1"/>
        </dgm:presLayoutVars>
      </dgm:prSet>
      <dgm:spPr/>
      <dgm:t>
        <a:bodyPr/>
        <a:lstStyle/>
        <a:p>
          <a:endParaRPr lang="en-US"/>
        </a:p>
      </dgm:t>
    </dgm:pt>
    <dgm:pt modelId="{A473C580-BEA1-4FE1-8B66-F99C7D1BCC75}" type="pres">
      <dgm:prSet presAssocID="{8DB96148-D28E-48A2-A7E7-E7010CE8C863}" presName="spacer" presStyleCnt="0"/>
      <dgm:spPr/>
    </dgm:pt>
    <dgm:pt modelId="{83EE9A6B-5E4E-4BE3-A745-0B66454E6FDF}" type="pres">
      <dgm:prSet presAssocID="{696989AE-6A3A-4DDE-A055-6F83C84AE0D7}" presName="parentText" presStyleLbl="node1" presStyleIdx="3" presStyleCnt="4">
        <dgm:presLayoutVars>
          <dgm:chMax val="0"/>
          <dgm:bulletEnabled val="1"/>
        </dgm:presLayoutVars>
      </dgm:prSet>
      <dgm:spPr/>
      <dgm:t>
        <a:bodyPr/>
        <a:lstStyle/>
        <a:p>
          <a:endParaRPr lang="en-US"/>
        </a:p>
      </dgm:t>
    </dgm:pt>
  </dgm:ptLst>
  <dgm:cxnLst>
    <dgm:cxn modelId="{2E5C2993-FC50-4DFF-A936-A02CC8149E38}" srcId="{D400ED1A-584A-4961-BC62-3143A63C9BCD}" destId="{3872BF13-4817-43EB-A375-881C9667E561}" srcOrd="2" destOrd="0" parTransId="{654FC405-7A47-471F-98CB-C931B346A010}" sibTransId="{8DB96148-D28E-48A2-A7E7-E7010CE8C863}"/>
    <dgm:cxn modelId="{9B765540-65E9-40FF-89CE-CDF0FB16B6FF}" srcId="{D400ED1A-584A-4961-BC62-3143A63C9BCD}" destId="{F8E2F49F-FBE2-4A1E-8FBA-922B51363737}" srcOrd="1" destOrd="0" parTransId="{193EBC65-C68D-4FF4-837E-C88374D4D710}" sibTransId="{829FF0F9-4A97-4A26-82D0-2B13C7FB9512}"/>
    <dgm:cxn modelId="{71734022-7F14-9C49-B58D-0B3CB0BC85DE}" type="presOf" srcId="{FEB3FC03-05D1-4A23-9363-2BD073FC2520}" destId="{AFCB601B-D7A2-4503-9A50-9D3E530355E7}" srcOrd="0" destOrd="0" presId="urn:microsoft.com/office/officeart/2005/8/layout/vList2"/>
    <dgm:cxn modelId="{53C75AC9-A43A-2E49-A637-C8E3EFD05881}" type="presOf" srcId="{3872BF13-4817-43EB-A375-881C9667E561}" destId="{C2774E6F-4715-48AF-A96E-168D62EA1DCA}" srcOrd="0" destOrd="0" presId="urn:microsoft.com/office/officeart/2005/8/layout/vList2"/>
    <dgm:cxn modelId="{1558C73F-5CF4-489C-8CAB-63AC4866670A}" srcId="{D400ED1A-584A-4961-BC62-3143A63C9BCD}" destId="{696989AE-6A3A-4DDE-A055-6F83C84AE0D7}" srcOrd="3" destOrd="0" parTransId="{00A717B6-489C-46F0-A464-1EC903D3162F}" sibTransId="{60A24A24-36A0-4F40-ACCF-09340E6A4143}"/>
    <dgm:cxn modelId="{21CD95BB-E52A-134B-8899-7AA21886ABE7}" type="presOf" srcId="{F8E2F49F-FBE2-4A1E-8FBA-922B51363737}" destId="{96269277-6382-40A5-9335-49C1C0FFC5FF}" srcOrd="0" destOrd="0" presId="urn:microsoft.com/office/officeart/2005/8/layout/vList2"/>
    <dgm:cxn modelId="{3A26A263-064F-0943-9DCB-570D24443583}" type="presOf" srcId="{D400ED1A-584A-4961-BC62-3143A63C9BCD}" destId="{12EBC403-5C48-4C72-8AD0-0C6557DECF29}" srcOrd="0" destOrd="0" presId="urn:microsoft.com/office/officeart/2005/8/layout/vList2"/>
    <dgm:cxn modelId="{4CF3634C-93A7-4DCA-AD87-8A830530F0E8}" srcId="{D400ED1A-584A-4961-BC62-3143A63C9BCD}" destId="{FEB3FC03-05D1-4A23-9363-2BD073FC2520}" srcOrd="0" destOrd="0" parTransId="{9B87783D-9F84-4139-95CF-995B8993704D}" sibTransId="{082904F0-0230-4894-9BD4-B44571974DEE}"/>
    <dgm:cxn modelId="{E7CB0406-BF8E-3C42-ACA0-4BFB0AE96977}" type="presOf" srcId="{696989AE-6A3A-4DDE-A055-6F83C84AE0D7}" destId="{83EE9A6B-5E4E-4BE3-A745-0B66454E6FDF}" srcOrd="0" destOrd="0" presId="urn:microsoft.com/office/officeart/2005/8/layout/vList2"/>
    <dgm:cxn modelId="{C332F4E0-40D4-B243-9249-97F5AE9649F8}" type="presParOf" srcId="{12EBC403-5C48-4C72-8AD0-0C6557DECF29}" destId="{AFCB601B-D7A2-4503-9A50-9D3E530355E7}" srcOrd="0" destOrd="0" presId="urn:microsoft.com/office/officeart/2005/8/layout/vList2"/>
    <dgm:cxn modelId="{23F80BE6-604C-FA46-8A98-6A9C4A0FB4F3}" type="presParOf" srcId="{12EBC403-5C48-4C72-8AD0-0C6557DECF29}" destId="{28689110-116E-4135-AB89-F0550BE2E340}" srcOrd="1" destOrd="0" presId="urn:microsoft.com/office/officeart/2005/8/layout/vList2"/>
    <dgm:cxn modelId="{1E9F3174-0FDE-A748-ACF1-85B225C643F4}" type="presParOf" srcId="{12EBC403-5C48-4C72-8AD0-0C6557DECF29}" destId="{96269277-6382-40A5-9335-49C1C0FFC5FF}" srcOrd="2" destOrd="0" presId="urn:microsoft.com/office/officeart/2005/8/layout/vList2"/>
    <dgm:cxn modelId="{0415DF3B-A332-0645-884B-4F03A70550CA}" type="presParOf" srcId="{12EBC403-5C48-4C72-8AD0-0C6557DECF29}" destId="{7FDE498D-AA44-4F70-B6EC-81924DFA559C}" srcOrd="3" destOrd="0" presId="urn:microsoft.com/office/officeart/2005/8/layout/vList2"/>
    <dgm:cxn modelId="{3C025C58-727E-4F4C-A848-82326C520349}" type="presParOf" srcId="{12EBC403-5C48-4C72-8AD0-0C6557DECF29}" destId="{C2774E6F-4715-48AF-A96E-168D62EA1DCA}" srcOrd="4" destOrd="0" presId="urn:microsoft.com/office/officeart/2005/8/layout/vList2"/>
    <dgm:cxn modelId="{F6C44221-3273-AB4C-B55C-F5EF7CC79E29}" type="presParOf" srcId="{12EBC403-5C48-4C72-8AD0-0C6557DECF29}" destId="{A473C580-BEA1-4FE1-8B66-F99C7D1BCC75}" srcOrd="5" destOrd="0" presId="urn:microsoft.com/office/officeart/2005/8/layout/vList2"/>
    <dgm:cxn modelId="{41687978-CDC6-8240-8FAD-45864B897D3E}" type="presParOf" srcId="{12EBC403-5C48-4C72-8AD0-0C6557DECF29}" destId="{83EE9A6B-5E4E-4BE3-A745-0B66454E6FDF}"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A185E12-4FE4-4747-B650-2AF884D2B7DF}" type="doc">
      <dgm:prSet loTypeId="urn:microsoft.com/office/officeart/2005/8/layout/vList5" loCatId="list" qsTypeId="urn:microsoft.com/office/officeart/2005/8/quickstyle/simple1" qsCatId="simple" csTypeId="urn:microsoft.com/office/officeart/2005/8/colors/colorful2" csCatId="colorful" phldr="1"/>
      <dgm:spPr/>
      <dgm:t>
        <a:bodyPr/>
        <a:lstStyle/>
        <a:p>
          <a:endParaRPr lang="en-US"/>
        </a:p>
      </dgm:t>
    </dgm:pt>
    <dgm:pt modelId="{073C8CE2-AFAC-45F6-947B-56E841047BAB}">
      <dgm:prSet phldrT="[Text]"/>
      <dgm:spPr/>
      <dgm:t>
        <a:bodyPr/>
        <a:lstStyle/>
        <a:p>
          <a:r>
            <a:rPr lang="en-US" dirty="0" smtClean="0"/>
            <a:t>Government</a:t>
          </a:r>
          <a:endParaRPr lang="en-US" dirty="0"/>
        </a:p>
      </dgm:t>
    </dgm:pt>
    <dgm:pt modelId="{5EB378D3-B61E-422B-89EF-ACADEDCBAD4B}" type="parTrans" cxnId="{ACAAD6FD-C2A0-48ED-88A4-A65BE8A742FB}">
      <dgm:prSet/>
      <dgm:spPr/>
      <dgm:t>
        <a:bodyPr/>
        <a:lstStyle/>
        <a:p>
          <a:endParaRPr lang="en-US"/>
        </a:p>
      </dgm:t>
    </dgm:pt>
    <dgm:pt modelId="{6B292463-A76E-4FAF-BFDD-CB67C0B020BD}" type="sibTrans" cxnId="{ACAAD6FD-C2A0-48ED-88A4-A65BE8A742FB}">
      <dgm:prSet/>
      <dgm:spPr/>
      <dgm:t>
        <a:bodyPr/>
        <a:lstStyle/>
        <a:p>
          <a:endParaRPr lang="en-US"/>
        </a:p>
      </dgm:t>
    </dgm:pt>
    <dgm:pt modelId="{CC1D9D8C-8838-4C96-9652-8238FD1DB1CC}">
      <dgm:prSet phldrT="[Text]" custT="1"/>
      <dgm:spPr/>
      <dgm:t>
        <a:bodyPr/>
        <a:lstStyle/>
        <a:p>
          <a:r>
            <a:rPr lang="en-US" sz="2000" dirty="0" smtClean="0">
              <a:latin typeface="Calibri" charset="0"/>
              <a:ea typeface="Calibri" charset="0"/>
              <a:cs typeface="Calibri" charset="0"/>
            </a:rPr>
            <a:t>Engenders regulatory uncertainties that create panic and send wrong signals to the investment community.</a:t>
          </a:r>
          <a:endParaRPr lang="en-US" sz="2000" dirty="0">
            <a:latin typeface="Calibri" charset="0"/>
            <a:ea typeface="Calibri" charset="0"/>
            <a:cs typeface="Calibri" charset="0"/>
          </a:endParaRPr>
        </a:p>
      </dgm:t>
    </dgm:pt>
    <dgm:pt modelId="{22520C98-9F8E-42F3-9F4E-79D115235470}" type="parTrans" cxnId="{D5601753-014E-4568-8DBE-1D3F172D7BD1}">
      <dgm:prSet/>
      <dgm:spPr/>
      <dgm:t>
        <a:bodyPr/>
        <a:lstStyle/>
        <a:p>
          <a:endParaRPr lang="en-US"/>
        </a:p>
      </dgm:t>
    </dgm:pt>
    <dgm:pt modelId="{9170B19E-213C-4DEB-B5AE-689389B134B4}" type="sibTrans" cxnId="{D5601753-014E-4568-8DBE-1D3F172D7BD1}">
      <dgm:prSet/>
      <dgm:spPr/>
      <dgm:t>
        <a:bodyPr/>
        <a:lstStyle/>
        <a:p>
          <a:endParaRPr lang="en-US"/>
        </a:p>
      </dgm:t>
    </dgm:pt>
    <dgm:pt modelId="{36839987-02DA-46A2-BD80-AAB539F33A3C}">
      <dgm:prSet phldrT="[Text]" custT="1"/>
      <dgm:spPr/>
      <dgm:t>
        <a:bodyPr/>
        <a:lstStyle/>
        <a:p>
          <a:r>
            <a:rPr lang="en-US" sz="2000" dirty="0" smtClean="0">
              <a:latin typeface="Calibri" charset="0"/>
              <a:ea typeface="Calibri" charset="0"/>
              <a:cs typeface="Calibri" charset="0"/>
            </a:rPr>
            <a:t>Devalues investment opportunities and compels diversion of Foreign Direct Investments (FDI) to other jurisdictions considered more investor friendly.</a:t>
          </a:r>
          <a:endParaRPr lang="en-US" sz="2000" dirty="0">
            <a:latin typeface="Calibri" charset="0"/>
            <a:ea typeface="Calibri" charset="0"/>
            <a:cs typeface="Calibri" charset="0"/>
          </a:endParaRPr>
        </a:p>
      </dgm:t>
    </dgm:pt>
    <dgm:pt modelId="{7E83B9A3-7621-4A7E-9966-D117769B7391}" type="parTrans" cxnId="{4CDB3C7A-9F7C-49C5-BAF3-6F3E975C1852}">
      <dgm:prSet/>
      <dgm:spPr/>
      <dgm:t>
        <a:bodyPr/>
        <a:lstStyle/>
        <a:p>
          <a:endParaRPr lang="en-US"/>
        </a:p>
      </dgm:t>
    </dgm:pt>
    <dgm:pt modelId="{C06CE07D-D571-4099-B8C3-33DA7131C3B4}" type="sibTrans" cxnId="{4CDB3C7A-9F7C-49C5-BAF3-6F3E975C1852}">
      <dgm:prSet/>
      <dgm:spPr/>
      <dgm:t>
        <a:bodyPr/>
        <a:lstStyle/>
        <a:p>
          <a:endParaRPr lang="en-US"/>
        </a:p>
      </dgm:t>
    </dgm:pt>
    <dgm:pt modelId="{C387E117-62D2-4F99-A857-C5047A468E4E}">
      <dgm:prSet phldrT="[Text]" custT="1"/>
      <dgm:spPr/>
      <dgm:t>
        <a:bodyPr/>
        <a:lstStyle/>
        <a:p>
          <a:r>
            <a:rPr lang="yo-NG" sz="2000" dirty="0" smtClean="0">
              <a:latin typeface="Calibri" charset="0"/>
              <a:ea typeface="Calibri" charset="0"/>
              <a:cs typeface="Calibri" charset="0"/>
            </a:rPr>
            <a:t>Precipitate</a:t>
          </a:r>
          <a:r>
            <a:rPr lang="en-US" sz="2000" dirty="0" smtClean="0">
              <a:latin typeface="Calibri" charset="0"/>
              <a:ea typeface="Calibri" charset="0"/>
              <a:cs typeface="Calibri" charset="0"/>
            </a:rPr>
            <a:t>s economic </a:t>
          </a:r>
          <a:r>
            <a:rPr lang="yo-NG" sz="2000" dirty="0" smtClean="0">
              <a:latin typeface="Calibri" charset="0"/>
              <a:ea typeface="Calibri" charset="0"/>
              <a:cs typeface="Calibri" charset="0"/>
            </a:rPr>
            <a:t>losses that inhibit economic development and limit tax revenues to government</a:t>
          </a:r>
          <a:r>
            <a:rPr lang="en-US" sz="2000" dirty="0" smtClean="0">
              <a:latin typeface="Calibri" charset="0"/>
              <a:ea typeface="Calibri" charset="0"/>
              <a:cs typeface="Calibri" charset="0"/>
            </a:rPr>
            <a:t> on account of revenue loss to operators occasioned by network disruptions.</a:t>
          </a:r>
          <a:endParaRPr lang="en-US" sz="2000" dirty="0">
            <a:latin typeface="Calibri" charset="0"/>
            <a:ea typeface="Calibri" charset="0"/>
            <a:cs typeface="Calibri" charset="0"/>
          </a:endParaRPr>
        </a:p>
      </dgm:t>
    </dgm:pt>
    <dgm:pt modelId="{F83B7963-3179-4796-823D-63E3B4FD1B78}" type="parTrans" cxnId="{7EE1B35F-78F7-4B2D-B379-E8CA58CC811C}">
      <dgm:prSet/>
      <dgm:spPr/>
      <dgm:t>
        <a:bodyPr/>
        <a:lstStyle/>
        <a:p>
          <a:endParaRPr lang="en-US"/>
        </a:p>
      </dgm:t>
    </dgm:pt>
    <dgm:pt modelId="{A0B037F7-44B7-47A7-8AE8-256B43B3F053}" type="sibTrans" cxnId="{7EE1B35F-78F7-4B2D-B379-E8CA58CC811C}">
      <dgm:prSet/>
      <dgm:spPr/>
      <dgm:t>
        <a:bodyPr/>
        <a:lstStyle/>
        <a:p>
          <a:endParaRPr lang="en-US"/>
        </a:p>
      </dgm:t>
    </dgm:pt>
    <dgm:pt modelId="{553B8956-276A-45C1-AEC7-2BBBFB473E13}">
      <dgm:prSet phldrT="[Text]" custT="1"/>
      <dgm:spPr/>
      <dgm:t>
        <a:bodyPr/>
        <a:lstStyle/>
        <a:p>
          <a:r>
            <a:rPr lang="en-US" sz="2000" dirty="0" smtClean="0">
              <a:latin typeface="Calibri" charset="0"/>
              <a:ea typeface="Calibri" charset="0"/>
              <a:cs typeface="Calibri" charset="0"/>
            </a:rPr>
            <a:t>I</a:t>
          </a:r>
          <a:r>
            <a:rPr lang="yo-NG" sz="2000" dirty="0" smtClean="0">
              <a:latin typeface="Calibri" charset="0"/>
              <a:ea typeface="Calibri" charset="0"/>
              <a:cs typeface="Calibri" charset="0"/>
            </a:rPr>
            <a:t>nhibit</a:t>
          </a:r>
          <a:r>
            <a:rPr lang="en-US" sz="2000" dirty="0" smtClean="0">
              <a:latin typeface="Calibri" charset="0"/>
              <a:ea typeface="Calibri" charset="0"/>
              <a:cs typeface="Calibri" charset="0"/>
            </a:rPr>
            <a:t>s</a:t>
          </a:r>
          <a:r>
            <a:rPr lang="yo-NG" sz="2000" dirty="0" smtClean="0">
              <a:latin typeface="Calibri" charset="0"/>
              <a:ea typeface="Calibri" charset="0"/>
              <a:cs typeface="Calibri" charset="0"/>
            </a:rPr>
            <a:t> penetration of telecoms services</a:t>
          </a:r>
          <a:r>
            <a:rPr lang="en-US" sz="2000" dirty="0" smtClean="0">
              <a:latin typeface="Calibri" charset="0"/>
              <a:ea typeface="Calibri" charset="0"/>
              <a:cs typeface="Calibri" charset="0"/>
            </a:rPr>
            <a:t>, as Service Providers are discouraged from making further investments in highly volatile areas.</a:t>
          </a:r>
          <a:endParaRPr lang="en-US" sz="2000" dirty="0">
            <a:latin typeface="Calibri" charset="0"/>
            <a:ea typeface="Calibri" charset="0"/>
            <a:cs typeface="Calibri" charset="0"/>
          </a:endParaRPr>
        </a:p>
      </dgm:t>
    </dgm:pt>
    <dgm:pt modelId="{6296E0E5-298A-4ACC-8EE6-7A4E56CB6A03}" type="parTrans" cxnId="{BB77395C-AC3D-467A-82B3-07160ED83DAA}">
      <dgm:prSet/>
      <dgm:spPr/>
      <dgm:t>
        <a:bodyPr/>
        <a:lstStyle/>
        <a:p>
          <a:endParaRPr lang="en-US"/>
        </a:p>
      </dgm:t>
    </dgm:pt>
    <dgm:pt modelId="{FD1A8122-64D2-49C0-A1A3-F7A903D28A0B}" type="sibTrans" cxnId="{BB77395C-AC3D-467A-82B3-07160ED83DAA}">
      <dgm:prSet/>
      <dgm:spPr/>
      <dgm:t>
        <a:bodyPr/>
        <a:lstStyle/>
        <a:p>
          <a:endParaRPr lang="en-US"/>
        </a:p>
      </dgm:t>
    </dgm:pt>
    <dgm:pt modelId="{B9B95A5B-58B5-844F-BEA7-22AED4ADDBFD}">
      <dgm:prSet phldrT="[Text]" custT="1"/>
      <dgm:spPr/>
      <dgm:t>
        <a:bodyPr/>
        <a:lstStyle/>
        <a:p>
          <a:r>
            <a:rPr lang="en-US" sz="2000" dirty="0" smtClean="0">
              <a:latin typeface="Calibri" charset="0"/>
              <a:ea typeface="Calibri" charset="0"/>
              <a:cs typeface="Calibri" charset="0"/>
            </a:rPr>
            <a:t>T</a:t>
          </a:r>
          <a:r>
            <a:rPr lang="yo-NG" sz="2000" dirty="0" smtClean="0">
              <a:latin typeface="Calibri" charset="0"/>
              <a:ea typeface="Calibri" charset="0"/>
              <a:cs typeface="Calibri" charset="0"/>
            </a:rPr>
            <a:t>hreat to public safety and security, </a:t>
          </a:r>
          <a:r>
            <a:rPr lang="en-US" sz="2000" dirty="0" smtClean="0">
              <a:latin typeface="Calibri" charset="0"/>
              <a:ea typeface="Calibri" charset="0"/>
              <a:cs typeface="Calibri" charset="0"/>
            </a:rPr>
            <a:t>as subscribers at locations experiencing network outages will be unable to receive security alerts on imminent danger. </a:t>
          </a:r>
          <a:endParaRPr lang="en-US" sz="2000" dirty="0">
            <a:latin typeface="Calibri" charset="0"/>
            <a:ea typeface="Calibri" charset="0"/>
            <a:cs typeface="Calibri" charset="0"/>
          </a:endParaRPr>
        </a:p>
      </dgm:t>
    </dgm:pt>
    <dgm:pt modelId="{9927D74B-0047-B64E-9C8E-64E699B60030}" type="parTrans" cxnId="{0EC0A682-84EF-4644-82EE-CC8D58E284F3}">
      <dgm:prSet/>
      <dgm:spPr/>
      <dgm:t>
        <a:bodyPr/>
        <a:lstStyle/>
        <a:p>
          <a:endParaRPr lang="en-US"/>
        </a:p>
      </dgm:t>
    </dgm:pt>
    <dgm:pt modelId="{3F91DA2F-40E0-3949-B592-4AE7D87E7A59}" type="sibTrans" cxnId="{0EC0A682-84EF-4644-82EE-CC8D58E284F3}">
      <dgm:prSet/>
      <dgm:spPr/>
      <dgm:t>
        <a:bodyPr/>
        <a:lstStyle/>
        <a:p>
          <a:endParaRPr lang="en-US"/>
        </a:p>
      </dgm:t>
    </dgm:pt>
    <dgm:pt modelId="{26F1AE9C-E4D7-DA4D-9281-C2858C17C150}">
      <dgm:prSet phldrT="[Text]" custT="1"/>
      <dgm:spPr/>
      <dgm:t>
        <a:bodyPr/>
        <a:lstStyle/>
        <a:p>
          <a:r>
            <a:rPr lang="en-US" sz="2000" dirty="0" smtClean="0">
              <a:latin typeface="Calibri" charset="0"/>
              <a:ea typeface="Calibri" charset="0"/>
              <a:cs typeface="Calibri" charset="0"/>
            </a:rPr>
            <a:t>Suffer service disruptions and poor network quality.</a:t>
          </a:r>
          <a:endParaRPr lang="en-US" sz="2000" dirty="0">
            <a:latin typeface="Calibri" charset="0"/>
            <a:ea typeface="Calibri" charset="0"/>
            <a:cs typeface="Calibri" charset="0"/>
          </a:endParaRPr>
        </a:p>
      </dgm:t>
    </dgm:pt>
    <dgm:pt modelId="{265747F9-EB42-AF41-8291-FE5DDE1EFD6E}" type="parTrans" cxnId="{D4BA0F43-8E46-8944-9AB3-BF48568E4B27}">
      <dgm:prSet/>
      <dgm:spPr/>
      <dgm:t>
        <a:bodyPr/>
        <a:lstStyle/>
        <a:p>
          <a:endParaRPr lang="en-US"/>
        </a:p>
      </dgm:t>
    </dgm:pt>
    <dgm:pt modelId="{F818D6B3-B4E3-F840-B591-B1DD9D320FBB}" type="sibTrans" cxnId="{D4BA0F43-8E46-8944-9AB3-BF48568E4B27}">
      <dgm:prSet/>
      <dgm:spPr/>
      <dgm:t>
        <a:bodyPr/>
        <a:lstStyle/>
        <a:p>
          <a:endParaRPr lang="en-US"/>
        </a:p>
      </dgm:t>
    </dgm:pt>
    <dgm:pt modelId="{544079A8-D263-4131-B0F1-1EC9AA76B112}" type="pres">
      <dgm:prSet presAssocID="{4A185E12-4FE4-4747-B650-2AF884D2B7DF}" presName="Name0" presStyleCnt="0">
        <dgm:presLayoutVars>
          <dgm:dir/>
          <dgm:animLvl val="lvl"/>
          <dgm:resizeHandles val="exact"/>
        </dgm:presLayoutVars>
      </dgm:prSet>
      <dgm:spPr/>
      <dgm:t>
        <a:bodyPr/>
        <a:lstStyle/>
        <a:p>
          <a:endParaRPr lang="en-US"/>
        </a:p>
      </dgm:t>
    </dgm:pt>
    <dgm:pt modelId="{4357007D-2EAD-4024-BCFB-F68539A34037}" type="pres">
      <dgm:prSet presAssocID="{073C8CE2-AFAC-45F6-947B-56E841047BAB}" presName="linNode" presStyleCnt="0"/>
      <dgm:spPr/>
    </dgm:pt>
    <dgm:pt modelId="{884EB784-FE3E-44E1-B0AB-3AC8D0B73851}" type="pres">
      <dgm:prSet presAssocID="{073C8CE2-AFAC-45F6-947B-56E841047BAB}" presName="parentText" presStyleLbl="node1" presStyleIdx="0" presStyleCnt="1" custScaleX="85185" custScaleY="602466">
        <dgm:presLayoutVars>
          <dgm:chMax val="1"/>
          <dgm:bulletEnabled val="1"/>
        </dgm:presLayoutVars>
      </dgm:prSet>
      <dgm:spPr/>
      <dgm:t>
        <a:bodyPr/>
        <a:lstStyle/>
        <a:p>
          <a:endParaRPr lang="en-US"/>
        </a:p>
      </dgm:t>
    </dgm:pt>
    <dgm:pt modelId="{19FC9DEC-3937-420C-A3AD-501A8DE226C1}" type="pres">
      <dgm:prSet presAssocID="{073C8CE2-AFAC-45F6-947B-56E841047BAB}" presName="descendantText" presStyleLbl="alignAccFollowNode1" presStyleIdx="0" presStyleCnt="1" custScaleX="154568" custScaleY="636725">
        <dgm:presLayoutVars>
          <dgm:bulletEnabled val="1"/>
        </dgm:presLayoutVars>
      </dgm:prSet>
      <dgm:spPr/>
      <dgm:t>
        <a:bodyPr/>
        <a:lstStyle/>
        <a:p>
          <a:endParaRPr lang="en-US"/>
        </a:p>
      </dgm:t>
    </dgm:pt>
  </dgm:ptLst>
  <dgm:cxnLst>
    <dgm:cxn modelId="{9673CFA7-D18F-204C-9DF1-97D7689F18F7}" type="presOf" srcId="{CC1D9D8C-8838-4C96-9652-8238FD1DB1CC}" destId="{19FC9DEC-3937-420C-A3AD-501A8DE226C1}" srcOrd="0" destOrd="0" presId="urn:microsoft.com/office/officeart/2005/8/layout/vList5"/>
    <dgm:cxn modelId="{D5601753-014E-4568-8DBE-1D3F172D7BD1}" srcId="{073C8CE2-AFAC-45F6-947B-56E841047BAB}" destId="{CC1D9D8C-8838-4C96-9652-8238FD1DB1CC}" srcOrd="0" destOrd="0" parTransId="{22520C98-9F8E-42F3-9F4E-79D115235470}" sibTransId="{9170B19E-213C-4DEB-B5AE-689389B134B4}"/>
    <dgm:cxn modelId="{8B16FEA3-48AD-294C-A609-6F33A0C8EA1F}" type="presOf" srcId="{073C8CE2-AFAC-45F6-947B-56E841047BAB}" destId="{884EB784-FE3E-44E1-B0AB-3AC8D0B73851}" srcOrd="0" destOrd="0" presId="urn:microsoft.com/office/officeart/2005/8/layout/vList5"/>
    <dgm:cxn modelId="{E91B54A9-246F-BE4B-843F-8807DE4E8B4F}" type="presOf" srcId="{26F1AE9C-E4D7-DA4D-9281-C2858C17C150}" destId="{19FC9DEC-3937-420C-A3AD-501A8DE226C1}" srcOrd="0" destOrd="5" presId="urn:microsoft.com/office/officeart/2005/8/layout/vList5"/>
    <dgm:cxn modelId="{21E0D264-A787-5F4E-8533-B029D3486289}" type="presOf" srcId="{C387E117-62D2-4F99-A857-C5047A468E4E}" destId="{19FC9DEC-3937-420C-A3AD-501A8DE226C1}" srcOrd="0" destOrd="2" presId="urn:microsoft.com/office/officeart/2005/8/layout/vList5"/>
    <dgm:cxn modelId="{4CDB3C7A-9F7C-49C5-BAF3-6F3E975C1852}" srcId="{073C8CE2-AFAC-45F6-947B-56E841047BAB}" destId="{36839987-02DA-46A2-BD80-AAB539F33A3C}" srcOrd="1" destOrd="0" parTransId="{7E83B9A3-7621-4A7E-9966-D117769B7391}" sibTransId="{C06CE07D-D571-4099-B8C3-33DA7131C3B4}"/>
    <dgm:cxn modelId="{DBAF5A7F-EFFE-8A45-8C86-31C08D82902E}" type="presOf" srcId="{36839987-02DA-46A2-BD80-AAB539F33A3C}" destId="{19FC9DEC-3937-420C-A3AD-501A8DE226C1}" srcOrd="0" destOrd="1" presId="urn:microsoft.com/office/officeart/2005/8/layout/vList5"/>
    <dgm:cxn modelId="{7EE1B35F-78F7-4B2D-B379-E8CA58CC811C}" srcId="{073C8CE2-AFAC-45F6-947B-56E841047BAB}" destId="{C387E117-62D2-4F99-A857-C5047A468E4E}" srcOrd="2" destOrd="0" parTransId="{F83B7963-3179-4796-823D-63E3B4FD1B78}" sibTransId="{A0B037F7-44B7-47A7-8AE8-256B43B3F053}"/>
    <dgm:cxn modelId="{F8C76E60-A2D4-6F41-A15E-D06F8DF219B1}" type="presOf" srcId="{4A185E12-4FE4-4747-B650-2AF884D2B7DF}" destId="{544079A8-D263-4131-B0F1-1EC9AA76B112}" srcOrd="0" destOrd="0" presId="urn:microsoft.com/office/officeart/2005/8/layout/vList5"/>
    <dgm:cxn modelId="{048527F6-672D-5D49-A78A-85D531258BAF}" type="presOf" srcId="{553B8956-276A-45C1-AEC7-2BBBFB473E13}" destId="{19FC9DEC-3937-420C-A3AD-501A8DE226C1}" srcOrd="0" destOrd="3" presId="urn:microsoft.com/office/officeart/2005/8/layout/vList5"/>
    <dgm:cxn modelId="{0EC0A682-84EF-4644-82EE-CC8D58E284F3}" srcId="{073C8CE2-AFAC-45F6-947B-56E841047BAB}" destId="{B9B95A5B-58B5-844F-BEA7-22AED4ADDBFD}" srcOrd="4" destOrd="0" parTransId="{9927D74B-0047-B64E-9C8E-64E699B60030}" sibTransId="{3F91DA2F-40E0-3949-B592-4AE7D87E7A59}"/>
    <dgm:cxn modelId="{FF829932-DEB7-B242-9039-803784C34843}" type="presOf" srcId="{B9B95A5B-58B5-844F-BEA7-22AED4ADDBFD}" destId="{19FC9DEC-3937-420C-A3AD-501A8DE226C1}" srcOrd="0" destOrd="4" presId="urn:microsoft.com/office/officeart/2005/8/layout/vList5"/>
    <dgm:cxn modelId="{D4BA0F43-8E46-8944-9AB3-BF48568E4B27}" srcId="{073C8CE2-AFAC-45F6-947B-56E841047BAB}" destId="{26F1AE9C-E4D7-DA4D-9281-C2858C17C150}" srcOrd="5" destOrd="0" parTransId="{265747F9-EB42-AF41-8291-FE5DDE1EFD6E}" sibTransId="{F818D6B3-B4E3-F840-B591-B1DD9D320FBB}"/>
    <dgm:cxn modelId="{ACAAD6FD-C2A0-48ED-88A4-A65BE8A742FB}" srcId="{4A185E12-4FE4-4747-B650-2AF884D2B7DF}" destId="{073C8CE2-AFAC-45F6-947B-56E841047BAB}" srcOrd="0" destOrd="0" parTransId="{5EB378D3-B61E-422B-89EF-ACADEDCBAD4B}" sibTransId="{6B292463-A76E-4FAF-BFDD-CB67C0B020BD}"/>
    <dgm:cxn modelId="{BB77395C-AC3D-467A-82B3-07160ED83DAA}" srcId="{073C8CE2-AFAC-45F6-947B-56E841047BAB}" destId="{553B8956-276A-45C1-AEC7-2BBBFB473E13}" srcOrd="3" destOrd="0" parTransId="{6296E0E5-298A-4ACC-8EE6-7A4E56CB6A03}" sibTransId="{FD1A8122-64D2-49C0-A1A3-F7A903D28A0B}"/>
    <dgm:cxn modelId="{6C47DD21-CEC4-D643-9BAA-1B04D7F15928}" type="presParOf" srcId="{544079A8-D263-4131-B0F1-1EC9AA76B112}" destId="{4357007D-2EAD-4024-BCFB-F68539A34037}" srcOrd="0" destOrd="0" presId="urn:microsoft.com/office/officeart/2005/8/layout/vList5"/>
    <dgm:cxn modelId="{2F0A9C9E-41D9-9E4D-9F11-ECC73E95147C}" type="presParOf" srcId="{4357007D-2EAD-4024-BCFB-F68539A34037}" destId="{884EB784-FE3E-44E1-B0AB-3AC8D0B73851}" srcOrd="0" destOrd="0" presId="urn:microsoft.com/office/officeart/2005/8/layout/vList5"/>
    <dgm:cxn modelId="{B72CEC87-88D4-0645-B302-128AD175426D}" type="presParOf" srcId="{4357007D-2EAD-4024-BCFB-F68539A34037}" destId="{19FC9DEC-3937-420C-A3AD-501A8DE226C1}"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A185E12-4FE4-4747-B650-2AF884D2B7DF}" type="doc">
      <dgm:prSet loTypeId="urn:microsoft.com/office/officeart/2005/8/layout/vList5" loCatId="list" qsTypeId="urn:microsoft.com/office/officeart/2005/8/quickstyle/simple1" qsCatId="simple" csTypeId="urn:microsoft.com/office/officeart/2005/8/colors/colorful5" csCatId="colorful" phldr="1"/>
      <dgm:spPr/>
      <dgm:t>
        <a:bodyPr/>
        <a:lstStyle/>
        <a:p>
          <a:endParaRPr lang="en-US"/>
        </a:p>
      </dgm:t>
    </dgm:pt>
    <dgm:pt modelId="{8ADA4FA3-7065-4BBA-92C7-B4F4CB6E8D36}">
      <dgm:prSet phldrT="[Text]"/>
      <dgm:spPr/>
      <dgm:t>
        <a:bodyPr/>
        <a:lstStyle/>
        <a:p>
          <a:r>
            <a:rPr lang="en-US" dirty="0" smtClean="0"/>
            <a:t>Service Providers</a:t>
          </a:r>
          <a:endParaRPr lang="en-US" dirty="0"/>
        </a:p>
      </dgm:t>
    </dgm:pt>
    <dgm:pt modelId="{2BD7FF97-C559-4046-BE32-72C6C67B9221}" type="parTrans" cxnId="{A7A9375A-9AFF-43AB-A1E7-CA46622185C3}">
      <dgm:prSet/>
      <dgm:spPr/>
      <dgm:t>
        <a:bodyPr/>
        <a:lstStyle/>
        <a:p>
          <a:endParaRPr lang="en-US"/>
        </a:p>
      </dgm:t>
    </dgm:pt>
    <dgm:pt modelId="{777814C4-2220-4374-AEF6-D5979EA70197}" type="sibTrans" cxnId="{A7A9375A-9AFF-43AB-A1E7-CA46622185C3}">
      <dgm:prSet/>
      <dgm:spPr/>
      <dgm:t>
        <a:bodyPr/>
        <a:lstStyle/>
        <a:p>
          <a:endParaRPr lang="en-US"/>
        </a:p>
      </dgm:t>
    </dgm:pt>
    <dgm:pt modelId="{EA3E8A3A-9A91-4C99-82FF-168C45062381}">
      <dgm:prSet phldrT="[Text]" custT="1"/>
      <dgm:spPr/>
      <dgm:t>
        <a:bodyPr/>
        <a:lstStyle/>
        <a:p>
          <a:r>
            <a:rPr lang="en-US" sz="1800" dirty="0" smtClean="0">
              <a:latin typeface="Calibri" charset="0"/>
              <a:ea typeface="Calibri" charset="0"/>
              <a:cs typeface="Calibri" charset="0"/>
            </a:rPr>
            <a:t>Regulatory uncertainties that inhibits business planning and forecasting.</a:t>
          </a:r>
          <a:endParaRPr lang="en-US" sz="1800" dirty="0">
            <a:latin typeface="Calibri" charset="0"/>
            <a:ea typeface="Calibri" charset="0"/>
            <a:cs typeface="Calibri" charset="0"/>
          </a:endParaRPr>
        </a:p>
      </dgm:t>
    </dgm:pt>
    <dgm:pt modelId="{D1D7D7B8-3C26-4035-AD9A-C2F36D10FB0E}" type="parTrans" cxnId="{FD05D19F-B436-4F43-8BC3-05965FCC570F}">
      <dgm:prSet/>
      <dgm:spPr/>
      <dgm:t>
        <a:bodyPr/>
        <a:lstStyle/>
        <a:p>
          <a:endParaRPr lang="en-US"/>
        </a:p>
      </dgm:t>
    </dgm:pt>
    <dgm:pt modelId="{810B6D6D-D25A-432D-9CE4-7EFE9BCB77B8}" type="sibTrans" cxnId="{FD05D19F-B436-4F43-8BC3-05965FCC570F}">
      <dgm:prSet/>
      <dgm:spPr/>
      <dgm:t>
        <a:bodyPr/>
        <a:lstStyle/>
        <a:p>
          <a:endParaRPr lang="en-US"/>
        </a:p>
      </dgm:t>
    </dgm:pt>
    <dgm:pt modelId="{45FB7132-BDCC-4FE2-B012-F490F553C6B7}">
      <dgm:prSet custT="1"/>
      <dgm:spPr/>
      <dgm:t>
        <a:bodyPr/>
        <a:lstStyle/>
        <a:p>
          <a:r>
            <a:rPr lang="en-US" sz="1800" dirty="0" smtClean="0">
              <a:latin typeface="Calibri" charset="0"/>
              <a:ea typeface="Calibri" charset="0"/>
              <a:cs typeface="Calibri" charset="0"/>
            </a:rPr>
            <a:t>Unconventional tactics employed by the MDAs for the collection of the levies result in injury and damage to operators’ staff and property. </a:t>
          </a:r>
          <a:endParaRPr lang="en-US" sz="1800" dirty="0">
            <a:latin typeface="Calibri" charset="0"/>
            <a:ea typeface="Calibri" charset="0"/>
            <a:cs typeface="Calibri" charset="0"/>
          </a:endParaRPr>
        </a:p>
      </dgm:t>
    </dgm:pt>
    <dgm:pt modelId="{AE6B1E27-F4C2-41E1-9D3C-4C595679E1DD}" type="parTrans" cxnId="{EA59569D-ADE6-46A9-B84C-2766343AF998}">
      <dgm:prSet/>
      <dgm:spPr/>
      <dgm:t>
        <a:bodyPr/>
        <a:lstStyle/>
        <a:p>
          <a:endParaRPr lang="en-US"/>
        </a:p>
      </dgm:t>
    </dgm:pt>
    <dgm:pt modelId="{02D6F211-AAF3-4078-871B-D4B4A3317018}" type="sibTrans" cxnId="{EA59569D-ADE6-46A9-B84C-2766343AF998}">
      <dgm:prSet/>
      <dgm:spPr/>
      <dgm:t>
        <a:bodyPr/>
        <a:lstStyle/>
        <a:p>
          <a:endParaRPr lang="en-US"/>
        </a:p>
      </dgm:t>
    </dgm:pt>
    <dgm:pt modelId="{FF2000C7-6F9D-4312-8D21-27A7B578F2E5}">
      <dgm:prSet custT="1"/>
      <dgm:spPr/>
      <dgm:t>
        <a:bodyPr/>
        <a:lstStyle/>
        <a:p>
          <a:r>
            <a:rPr lang="en-US" sz="1800" dirty="0" smtClean="0">
              <a:latin typeface="Calibri" charset="0"/>
              <a:ea typeface="Calibri" charset="0"/>
              <a:cs typeface="Calibri" charset="0"/>
            </a:rPr>
            <a:t>Disrupts capacity enhancement and network expansions initiatives</a:t>
          </a:r>
          <a:endParaRPr lang="en-US" sz="1800" dirty="0">
            <a:latin typeface="Calibri" charset="0"/>
            <a:ea typeface="Calibri" charset="0"/>
            <a:cs typeface="Calibri" charset="0"/>
          </a:endParaRPr>
        </a:p>
      </dgm:t>
    </dgm:pt>
    <dgm:pt modelId="{E821146F-6201-4A18-9518-94E9816C6DD8}" type="parTrans" cxnId="{CB193ECC-9E14-4136-9FE6-4FB52AF585C1}">
      <dgm:prSet/>
      <dgm:spPr/>
      <dgm:t>
        <a:bodyPr/>
        <a:lstStyle/>
        <a:p>
          <a:endParaRPr lang="en-US"/>
        </a:p>
      </dgm:t>
    </dgm:pt>
    <dgm:pt modelId="{91157FD5-7F5B-4C73-A483-44050AA38F3F}" type="sibTrans" cxnId="{CB193ECC-9E14-4136-9FE6-4FB52AF585C1}">
      <dgm:prSet/>
      <dgm:spPr/>
      <dgm:t>
        <a:bodyPr/>
        <a:lstStyle/>
        <a:p>
          <a:endParaRPr lang="en-US"/>
        </a:p>
      </dgm:t>
    </dgm:pt>
    <dgm:pt modelId="{2F37B023-A9AC-4A8F-B08B-0FB1CF64DBAE}">
      <dgm:prSet custT="1"/>
      <dgm:spPr/>
      <dgm:t>
        <a:bodyPr/>
        <a:lstStyle/>
        <a:p>
          <a:r>
            <a:rPr lang="en-US" sz="1800" dirty="0" smtClean="0">
              <a:latin typeface="Calibri" charset="0"/>
              <a:ea typeface="Calibri" charset="0"/>
              <a:cs typeface="Calibri" charset="0"/>
            </a:rPr>
            <a:t>Occasions network and service outage and disruptions where agencies proceed to enforce prescriptions without due process</a:t>
          </a:r>
          <a:endParaRPr lang="en-US" sz="1800" dirty="0">
            <a:latin typeface="Calibri" charset="0"/>
            <a:ea typeface="Calibri" charset="0"/>
            <a:cs typeface="Calibri" charset="0"/>
          </a:endParaRPr>
        </a:p>
      </dgm:t>
    </dgm:pt>
    <dgm:pt modelId="{5468975B-9848-4800-B3A4-3C6A0B191E4F}" type="parTrans" cxnId="{A2356DFA-A0BA-402D-81BF-7EB4E6B88FE6}">
      <dgm:prSet/>
      <dgm:spPr/>
      <dgm:t>
        <a:bodyPr/>
        <a:lstStyle/>
        <a:p>
          <a:endParaRPr lang="en-US"/>
        </a:p>
      </dgm:t>
    </dgm:pt>
    <dgm:pt modelId="{14728202-4726-4DAA-92D7-B03215616006}" type="sibTrans" cxnId="{A2356DFA-A0BA-402D-81BF-7EB4E6B88FE6}">
      <dgm:prSet/>
      <dgm:spPr/>
      <dgm:t>
        <a:bodyPr/>
        <a:lstStyle/>
        <a:p>
          <a:endParaRPr lang="en-US"/>
        </a:p>
      </dgm:t>
    </dgm:pt>
    <dgm:pt modelId="{13AC5D02-A918-4887-96BC-96A45E075A6B}">
      <dgm:prSet phldrT="[Text]" custT="1"/>
      <dgm:spPr/>
      <dgm:t>
        <a:bodyPr/>
        <a:lstStyle/>
        <a:p>
          <a:r>
            <a:rPr lang="en-US" sz="1800" dirty="0" smtClean="0">
              <a:latin typeface="Calibri" charset="0"/>
              <a:ea typeface="Calibri" charset="0"/>
              <a:cs typeface="Calibri" charset="0"/>
            </a:rPr>
            <a:t>Burden of duplicated costs to the economy leading to higher costs, economic inefficiencies and </a:t>
          </a:r>
          <a:r>
            <a:rPr lang="yo-NG" sz="1800" dirty="0" smtClean="0">
              <a:latin typeface="Calibri" charset="0"/>
              <a:ea typeface="Calibri" charset="0"/>
              <a:cs typeface="Calibri" charset="0"/>
            </a:rPr>
            <a:t>business losses</a:t>
          </a:r>
          <a:r>
            <a:rPr lang="en-US" sz="1800" dirty="0" smtClean="0">
              <a:latin typeface="Calibri" charset="0"/>
              <a:ea typeface="Calibri" charset="0"/>
              <a:cs typeface="Calibri" charset="0"/>
            </a:rPr>
            <a:t>.</a:t>
          </a:r>
          <a:endParaRPr lang="en-US" sz="1800" dirty="0">
            <a:latin typeface="Calibri" charset="0"/>
            <a:ea typeface="Calibri" charset="0"/>
            <a:cs typeface="Calibri" charset="0"/>
          </a:endParaRPr>
        </a:p>
      </dgm:t>
    </dgm:pt>
    <dgm:pt modelId="{C84E4BB3-8035-4981-9AFD-0683012BC9BF}" type="parTrans" cxnId="{EBB26308-8CEB-4C4A-A75C-73B865FCFC28}">
      <dgm:prSet/>
      <dgm:spPr/>
      <dgm:t>
        <a:bodyPr/>
        <a:lstStyle/>
        <a:p>
          <a:endParaRPr lang="en-US"/>
        </a:p>
      </dgm:t>
    </dgm:pt>
    <dgm:pt modelId="{7B4EBDCF-007C-4348-9712-676FD2737FD9}" type="sibTrans" cxnId="{EBB26308-8CEB-4C4A-A75C-73B865FCFC28}">
      <dgm:prSet/>
      <dgm:spPr/>
      <dgm:t>
        <a:bodyPr/>
        <a:lstStyle/>
        <a:p>
          <a:endParaRPr lang="en-US"/>
        </a:p>
      </dgm:t>
    </dgm:pt>
    <dgm:pt modelId="{544079A8-D263-4131-B0F1-1EC9AA76B112}" type="pres">
      <dgm:prSet presAssocID="{4A185E12-4FE4-4747-B650-2AF884D2B7DF}" presName="Name0" presStyleCnt="0">
        <dgm:presLayoutVars>
          <dgm:dir/>
          <dgm:animLvl val="lvl"/>
          <dgm:resizeHandles val="exact"/>
        </dgm:presLayoutVars>
      </dgm:prSet>
      <dgm:spPr/>
      <dgm:t>
        <a:bodyPr/>
        <a:lstStyle/>
        <a:p>
          <a:endParaRPr lang="en-US"/>
        </a:p>
      </dgm:t>
    </dgm:pt>
    <dgm:pt modelId="{FE6C8901-E8AD-4EE2-81CB-31857D64D526}" type="pres">
      <dgm:prSet presAssocID="{8ADA4FA3-7065-4BBA-92C7-B4F4CB6E8D36}" presName="linNode" presStyleCnt="0"/>
      <dgm:spPr/>
    </dgm:pt>
    <dgm:pt modelId="{1A05E5C1-710F-40AE-8DD3-593227A391B3}" type="pres">
      <dgm:prSet presAssocID="{8ADA4FA3-7065-4BBA-92C7-B4F4CB6E8D36}" presName="parentText" presStyleLbl="node1" presStyleIdx="0" presStyleCnt="1" custScaleX="85185" custScaleY="243182" custLinFactNeighborX="-2521" custLinFactNeighborY="39687">
        <dgm:presLayoutVars>
          <dgm:chMax val="1"/>
          <dgm:bulletEnabled val="1"/>
        </dgm:presLayoutVars>
      </dgm:prSet>
      <dgm:spPr/>
      <dgm:t>
        <a:bodyPr/>
        <a:lstStyle/>
        <a:p>
          <a:endParaRPr lang="en-US"/>
        </a:p>
      </dgm:t>
    </dgm:pt>
    <dgm:pt modelId="{3C994973-764F-42DC-BCB3-576AE27C075B}" type="pres">
      <dgm:prSet presAssocID="{8ADA4FA3-7065-4BBA-92C7-B4F4CB6E8D36}" presName="descendantText" presStyleLbl="alignAccFollowNode1" presStyleIdx="0" presStyleCnt="1" custScaleX="171221" custScaleY="254196">
        <dgm:presLayoutVars>
          <dgm:bulletEnabled val="1"/>
        </dgm:presLayoutVars>
      </dgm:prSet>
      <dgm:spPr/>
      <dgm:t>
        <a:bodyPr/>
        <a:lstStyle/>
        <a:p>
          <a:endParaRPr lang="en-US"/>
        </a:p>
      </dgm:t>
    </dgm:pt>
  </dgm:ptLst>
  <dgm:cxnLst>
    <dgm:cxn modelId="{88CDFD98-2BA5-CA47-9641-EA1D6E13C5F8}" type="presOf" srcId="{8ADA4FA3-7065-4BBA-92C7-B4F4CB6E8D36}" destId="{1A05E5C1-710F-40AE-8DD3-593227A391B3}" srcOrd="0" destOrd="0" presId="urn:microsoft.com/office/officeart/2005/8/layout/vList5"/>
    <dgm:cxn modelId="{B70554B4-ECBD-2247-B1BD-762C2EB2E61E}" type="presOf" srcId="{13AC5D02-A918-4887-96BC-96A45E075A6B}" destId="{3C994973-764F-42DC-BCB3-576AE27C075B}" srcOrd="0" destOrd="1" presId="urn:microsoft.com/office/officeart/2005/8/layout/vList5"/>
    <dgm:cxn modelId="{FD05D19F-B436-4F43-8BC3-05965FCC570F}" srcId="{8ADA4FA3-7065-4BBA-92C7-B4F4CB6E8D36}" destId="{EA3E8A3A-9A91-4C99-82FF-168C45062381}" srcOrd="0" destOrd="0" parTransId="{D1D7D7B8-3C26-4035-AD9A-C2F36D10FB0E}" sibTransId="{810B6D6D-D25A-432D-9CE4-7EFE9BCB77B8}"/>
    <dgm:cxn modelId="{A2356DFA-A0BA-402D-81BF-7EB4E6B88FE6}" srcId="{8ADA4FA3-7065-4BBA-92C7-B4F4CB6E8D36}" destId="{2F37B023-A9AC-4A8F-B08B-0FB1CF64DBAE}" srcOrd="4" destOrd="0" parTransId="{5468975B-9848-4800-B3A4-3C6A0B191E4F}" sibTransId="{14728202-4726-4DAA-92D7-B03215616006}"/>
    <dgm:cxn modelId="{69EDA07C-63CC-904D-BF31-BAB43180C85D}" type="presOf" srcId="{4A185E12-4FE4-4747-B650-2AF884D2B7DF}" destId="{544079A8-D263-4131-B0F1-1EC9AA76B112}" srcOrd="0" destOrd="0" presId="urn:microsoft.com/office/officeart/2005/8/layout/vList5"/>
    <dgm:cxn modelId="{A7A9375A-9AFF-43AB-A1E7-CA46622185C3}" srcId="{4A185E12-4FE4-4747-B650-2AF884D2B7DF}" destId="{8ADA4FA3-7065-4BBA-92C7-B4F4CB6E8D36}" srcOrd="0" destOrd="0" parTransId="{2BD7FF97-C559-4046-BE32-72C6C67B9221}" sibTransId="{777814C4-2220-4374-AEF6-D5979EA70197}"/>
    <dgm:cxn modelId="{0B9470DE-DCBA-2C4A-8CF6-86E744C0B30E}" type="presOf" srcId="{FF2000C7-6F9D-4312-8D21-27A7B578F2E5}" destId="{3C994973-764F-42DC-BCB3-576AE27C075B}" srcOrd="0" destOrd="3" presId="urn:microsoft.com/office/officeart/2005/8/layout/vList5"/>
    <dgm:cxn modelId="{EA59569D-ADE6-46A9-B84C-2766343AF998}" srcId="{8ADA4FA3-7065-4BBA-92C7-B4F4CB6E8D36}" destId="{45FB7132-BDCC-4FE2-B012-F490F553C6B7}" srcOrd="2" destOrd="0" parTransId="{AE6B1E27-F4C2-41E1-9D3C-4C595679E1DD}" sibTransId="{02D6F211-AAF3-4078-871B-D4B4A3317018}"/>
    <dgm:cxn modelId="{EBB26308-8CEB-4C4A-A75C-73B865FCFC28}" srcId="{8ADA4FA3-7065-4BBA-92C7-B4F4CB6E8D36}" destId="{13AC5D02-A918-4887-96BC-96A45E075A6B}" srcOrd="1" destOrd="0" parTransId="{C84E4BB3-8035-4981-9AFD-0683012BC9BF}" sibTransId="{7B4EBDCF-007C-4348-9712-676FD2737FD9}"/>
    <dgm:cxn modelId="{BD3EBF53-86CF-4C42-A82E-0C0A890B6B33}" type="presOf" srcId="{2F37B023-A9AC-4A8F-B08B-0FB1CF64DBAE}" destId="{3C994973-764F-42DC-BCB3-576AE27C075B}" srcOrd="0" destOrd="4" presId="urn:microsoft.com/office/officeart/2005/8/layout/vList5"/>
    <dgm:cxn modelId="{611D2214-CF82-FC44-A47C-7E881668EA8D}" type="presOf" srcId="{EA3E8A3A-9A91-4C99-82FF-168C45062381}" destId="{3C994973-764F-42DC-BCB3-576AE27C075B}" srcOrd="0" destOrd="0" presId="urn:microsoft.com/office/officeart/2005/8/layout/vList5"/>
    <dgm:cxn modelId="{CB193ECC-9E14-4136-9FE6-4FB52AF585C1}" srcId="{8ADA4FA3-7065-4BBA-92C7-B4F4CB6E8D36}" destId="{FF2000C7-6F9D-4312-8D21-27A7B578F2E5}" srcOrd="3" destOrd="0" parTransId="{E821146F-6201-4A18-9518-94E9816C6DD8}" sibTransId="{91157FD5-7F5B-4C73-A483-44050AA38F3F}"/>
    <dgm:cxn modelId="{467CF623-F503-7E45-9755-3F4F10FE26AA}" type="presOf" srcId="{45FB7132-BDCC-4FE2-B012-F490F553C6B7}" destId="{3C994973-764F-42DC-BCB3-576AE27C075B}" srcOrd="0" destOrd="2" presId="urn:microsoft.com/office/officeart/2005/8/layout/vList5"/>
    <dgm:cxn modelId="{D7434B43-4A75-0346-8852-7E13150EF44B}" type="presParOf" srcId="{544079A8-D263-4131-B0F1-1EC9AA76B112}" destId="{FE6C8901-E8AD-4EE2-81CB-31857D64D526}" srcOrd="0" destOrd="0" presId="urn:microsoft.com/office/officeart/2005/8/layout/vList5"/>
    <dgm:cxn modelId="{3BD7099F-0203-3D4F-8807-E33F647AA225}" type="presParOf" srcId="{FE6C8901-E8AD-4EE2-81CB-31857D64D526}" destId="{1A05E5C1-710F-40AE-8DD3-593227A391B3}" srcOrd="0" destOrd="0" presId="urn:microsoft.com/office/officeart/2005/8/layout/vList5"/>
    <dgm:cxn modelId="{418A1894-9A45-784A-A052-167C3814DBCD}" type="presParOf" srcId="{FE6C8901-E8AD-4EE2-81CB-31857D64D526}" destId="{3C994973-764F-42DC-BCB3-576AE27C075B}"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2F433CC-EC15-4DCF-A4FC-9337E9F3525B}" type="doc">
      <dgm:prSet loTypeId="urn:microsoft.com/office/officeart/2005/8/layout/hierarchy4" loCatId="list" qsTypeId="urn:microsoft.com/office/officeart/2005/8/quickstyle/simple2" qsCatId="simple" csTypeId="urn:microsoft.com/office/officeart/2005/8/colors/colorful2" csCatId="colorful" phldr="1"/>
      <dgm:spPr/>
      <dgm:t>
        <a:bodyPr/>
        <a:lstStyle/>
        <a:p>
          <a:endParaRPr lang="en-US"/>
        </a:p>
      </dgm:t>
    </dgm:pt>
    <dgm:pt modelId="{38BDBAB5-0777-4697-94E0-12BB4C7292C4}">
      <dgm:prSet custT="1"/>
      <dgm:spPr/>
      <dgm:t>
        <a:bodyPr/>
        <a:lstStyle/>
        <a:p>
          <a:pPr rtl="0"/>
          <a:r>
            <a:rPr lang="en-GB" sz="1800" b="1" dirty="0" smtClean="0">
              <a:latin typeface="Calibri" charset="0"/>
              <a:ea typeface="Calibri" charset="0"/>
              <a:cs typeface="Calibri" charset="0"/>
            </a:rPr>
            <a:t>Realizing the </a:t>
          </a:r>
          <a:r>
            <a:rPr lang="en-US" sz="1800" b="1" dirty="0" smtClean="0">
              <a:latin typeface="Calibri" charset="0"/>
              <a:ea typeface="Calibri" charset="0"/>
              <a:cs typeface="Calibri" charset="0"/>
            </a:rPr>
            <a:t>crucial role of ICT in socio-economic development, the </a:t>
          </a:r>
          <a:r>
            <a:rPr lang="en-GB" sz="1800" b="1" dirty="0" smtClean="0">
              <a:latin typeface="Calibri" charset="0"/>
              <a:ea typeface="Calibri" charset="0"/>
              <a:cs typeface="Calibri" charset="0"/>
            </a:rPr>
            <a:t>Lagos State Government </a:t>
          </a:r>
          <a:r>
            <a:rPr lang="en-US" sz="1800" b="1" dirty="0" smtClean="0">
              <a:latin typeface="Calibri" charset="0"/>
              <a:ea typeface="Calibri" charset="0"/>
              <a:cs typeface="Calibri" charset="0"/>
            </a:rPr>
            <a:t>recently signed an Agreement with the Association of Licensed Telecommunications Operators of Nigeria (ALTON) . Key Points below.</a:t>
          </a:r>
          <a:endParaRPr lang="en-US" sz="1800" dirty="0">
            <a:latin typeface="Calibri" charset="0"/>
            <a:ea typeface="Calibri" charset="0"/>
            <a:cs typeface="Calibri" charset="0"/>
          </a:endParaRPr>
        </a:p>
      </dgm:t>
    </dgm:pt>
    <dgm:pt modelId="{74327A84-3CB6-4CAE-AA79-3F161A48F8F7}" type="parTrans" cxnId="{2D81767B-23FC-4281-8A18-B33685B1663F}">
      <dgm:prSet/>
      <dgm:spPr/>
      <dgm:t>
        <a:bodyPr/>
        <a:lstStyle/>
        <a:p>
          <a:endParaRPr lang="en-US"/>
        </a:p>
      </dgm:t>
    </dgm:pt>
    <dgm:pt modelId="{D4BCC5EE-9B84-4B78-B1E6-787C3A5FF07F}" type="sibTrans" cxnId="{2D81767B-23FC-4281-8A18-B33685B1663F}">
      <dgm:prSet/>
      <dgm:spPr/>
      <dgm:t>
        <a:bodyPr/>
        <a:lstStyle/>
        <a:p>
          <a:endParaRPr lang="en-US"/>
        </a:p>
      </dgm:t>
    </dgm:pt>
    <dgm:pt modelId="{62EB8634-87A6-4974-B7DB-E8C2C18288C7}">
      <dgm:prSet custT="1"/>
      <dgm:spPr/>
      <dgm:t>
        <a:bodyPr/>
        <a:lstStyle/>
        <a:p>
          <a:pPr rtl="0"/>
          <a:r>
            <a:rPr lang="en-US" sz="1200" b="1" u="sng" dirty="0" smtClean="0"/>
            <a:t>One Stop Shop </a:t>
          </a:r>
          <a:r>
            <a:rPr lang="en-US" sz="1200" b="0" dirty="0" smtClean="0"/>
            <a:t>The State Ministry of Works is the single point of contact and approvals agency for Building Permits, etc.</a:t>
          </a:r>
          <a:endParaRPr lang="en-US" sz="1200" b="0" dirty="0"/>
        </a:p>
      </dgm:t>
    </dgm:pt>
    <dgm:pt modelId="{AB090F5D-3492-4B0F-B958-2783D4DDEBD3}" type="parTrans" cxnId="{62D82DB9-2DD1-467C-9F64-02683BC2C8C5}">
      <dgm:prSet/>
      <dgm:spPr/>
      <dgm:t>
        <a:bodyPr/>
        <a:lstStyle/>
        <a:p>
          <a:endParaRPr lang="en-US"/>
        </a:p>
      </dgm:t>
    </dgm:pt>
    <dgm:pt modelId="{FE209A81-A9CB-4425-8B45-8E8F8C5C6CD9}" type="sibTrans" cxnId="{62D82DB9-2DD1-467C-9F64-02683BC2C8C5}">
      <dgm:prSet/>
      <dgm:spPr/>
      <dgm:t>
        <a:bodyPr/>
        <a:lstStyle/>
        <a:p>
          <a:endParaRPr lang="en-US"/>
        </a:p>
      </dgm:t>
    </dgm:pt>
    <dgm:pt modelId="{67C1507E-E0D5-438F-89C4-FD196E40A5EF}">
      <dgm:prSet custT="1"/>
      <dgm:spPr/>
      <dgm:t>
        <a:bodyPr/>
        <a:lstStyle/>
        <a:p>
          <a:pPr rtl="0"/>
          <a:r>
            <a:rPr lang="en-US" sz="1200" b="1" u="sng" dirty="0" smtClean="0"/>
            <a:t>Expeditious Approvals </a:t>
          </a:r>
        </a:p>
        <a:p>
          <a:pPr rtl="0"/>
          <a:r>
            <a:rPr lang="en-US" sz="1200" b="0" dirty="0" smtClean="0"/>
            <a:t>30 Days for approval of Applications for Building Permits &amp; Rights of Way</a:t>
          </a:r>
          <a:endParaRPr lang="en-US" sz="1200" b="0" dirty="0"/>
        </a:p>
      </dgm:t>
    </dgm:pt>
    <dgm:pt modelId="{F595E9C9-3116-4D20-9B13-0A3B642485D2}" type="parTrans" cxnId="{92160C04-A959-4CAF-8E78-67759D64395D}">
      <dgm:prSet/>
      <dgm:spPr/>
      <dgm:t>
        <a:bodyPr/>
        <a:lstStyle/>
        <a:p>
          <a:endParaRPr lang="en-US"/>
        </a:p>
      </dgm:t>
    </dgm:pt>
    <dgm:pt modelId="{CE1B66E2-022A-4044-9447-E4A4D93EAF89}" type="sibTrans" cxnId="{92160C04-A959-4CAF-8E78-67759D64395D}">
      <dgm:prSet/>
      <dgm:spPr/>
      <dgm:t>
        <a:bodyPr/>
        <a:lstStyle/>
        <a:p>
          <a:endParaRPr lang="en-US"/>
        </a:p>
      </dgm:t>
    </dgm:pt>
    <dgm:pt modelId="{2BE2A418-16E0-410E-9068-8C1AF4ED4A39}">
      <dgm:prSet custT="1"/>
      <dgm:spPr/>
      <dgm:t>
        <a:bodyPr/>
        <a:lstStyle/>
        <a:p>
          <a:pPr rtl="0"/>
          <a:r>
            <a:rPr lang="en-US" sz="1200" b="1" u="sng" dirty="0" smtClean="0"/>
            <a:t>Harmonized </a:t>
          </a:r>
          <a:r>
            <a:rPr lang="en-US" sz="1200" b="1" u="sng" dirty="0" err="1" smtClean="0"/>
            <a:t>RoW</a:t>
          </a:r>
          <a:r>
            <a:rPr lang="en-US" sz="1200" b="1" u="sng" dirty="0" smtClean="0"/>
            <a:t> Administration</a:t>
          </a:r>
        </a:p>
        <a:p>
          <a:pPr rtl="0"/>
          <a:r>
            <a:rPr lang="en-US" sz="1200" b="0" dirty="0" smtClean="0"/>
            <a:t>Adopted the Guidelines for the Grant of Access on Federal Highways Right of Ways to Information and Communications Technology Services Providers</a:t>
          </a:r>
          <a:endParaRPr lang="en-US" sz="1200" b="0" dirty="0"/>
        </a:p>
      </dgm:t>
    </dgm:pt>
    <dgm:pt modelId="{E1952EC0-67FE-469F-A049-37F96426B67C}" type="parTrans" cxnId="{3FD15DE8-21F3-49B0-9968-401475CC3335}">
      <dgm:prSet/>
      <dgm:spPr/>
      <dgm:t>
        <a:bodyPr/>
        <a:lstStyle/>
        <a:p>
          <a:endParaRPr lang="en-US"/>
        </a:p>
      </dgm:t>
    </dgm:pt>
    <dgm:pt modelId="{B1EA7701-E034-46C3-B620-32C09F256AD5}" type="sibTrans" cxnId="{3FD15DE8-21F3-49B0-9968-401475CC3335}">
      <dgm:prSet/>
      <dgm:spPr/>
      <dgm:t>
        <a:bodyPr/>
        <a:lstStyle/>
        <a:p>
          <a:endParaRPr lang="en-US"/>
        </a:p>
      </dgm:t>
    </dgm:pt>
    <dgm:pt modelId="{16741CA6-2F34-4C9B-BBEC-2815457CD37E}">
      <dgm:prSet custT="1"/>
      <dgm:spPr/>
      <dgm:t>
        <a:bodyPr/>
        <a:lstStyle/>
        <a:p>
          <a:r>
            <a:rPr lang="en-US" sz="1200" b="1" u="sng" dirty="0" smtClean="0"/>
            <a:t>Reduction in Regulatory Fees</a:t>
          </a:r>
        </a:p>
        <a:p>
          <a:r>
            <a:rPr lang="en-US" sz="1200" b="0" u="none" dirty="0" smtClean="0"/>
            <a:t>Approximately 60% reduction in applicable Planning Permit and Right of Way fees.</a:t>
          </a:r>
          <a:endParaRPr lang="en-US" sz="1200" b="0" u="none" dirty="0"/>
        </a:p>
      </dgm:t>
    </dgm:pt>
    <dgm:pt modelId="{7672E164-409B-4DD4-A2AE-1C32D805F828}" type="parTrans" cxnId="{BC9F7BCC-21DF-428B-8CE7-6AA3211E1876}">
      <dgm:prSet/>
      <dgm:spPr/>
      <dgm:t>
        <a:bodyPr/>
        <a:lstStyle/>
        <a:p>
          <a:endParaRPr lang="en-US"/>
        </a:p>
      </dgm:t>
    </dgm:pt>
    <dgm:pt modelId="{F8919C78-CEC5-423E-A79B-984B71E5885F}" type="sibTrans" cxnId="{BC9F7BCC-21DF-428B-8CE7-6AA3211E1876}">
      <dgm:prSet/>
      <dgm:spPr/>
      <dgm:t>
        <a:bodyPr/>
        <a:lstStyle/>
        <a:p>
          <a:endParaRPr lang="en-US"/>
        </a:p>
      </dgm:t>
    </dgm:pt>
    <dgm:pt modelId="{0C63EF00-2D1B-492F-BE4E-41A344D60A51}">
      <dgm:prSet custT="1"/>
      <dgm:spPr/>
      <dgm:t>
        <a:bodyPr/>
        <a:lstStyle/>
        <a:p>
          <a:r>
            <a:rPr lang="en-US" sz="1200" b="1" u="sng" dirty="0" smtClean="0"/>
            <a:t>Facility Protection</a:t>
          </a:r>
        </a:p>
        <a:p>
          <a:r>
            <a:rPr lang="en-US" sz="1200" b="0" u="none" dirty="0" smtClean="0"/>
            <a:t>Dig-Once Policy adopted, such that no service provider shall be granted ROW along any Lagos State road where Fiber Infrastructure has been built.</a:t>
          </a:r>
        </a:p>
      </dgm:t>
    </dgm:pt>
    <dgm:pt modelId="{E3F23B47-86D4-41BE-8D03-752BAE4BFD09}" type="parTrans" cxnId="{789995BA-14ED-4474-AB27-9CDE71478256}">
      <dgm:prSet/>
      <dgm:spPr/>
      <dgm:t>
        <a:bodyPr/>
        <a:lstStyle/>
        <a:p>
          <a:endParaRPr lang="en-US"/>
        </a:p>
      </dgm:t>
    </dgm:pt>
    <dgm:pt modelId="{0D568CA1-F35B-4CE1-9B6F-63184D15F0F8}" type="sibTrans" cxnId="{789995BA-14ED-4474-AB27-9CDE71478256}">
      <dgm:prSet/>
      <dgm:spPr/>
      <dgm:t>
        <a:bodyPr/>
        <a:lstStyle/>
        <a:p>
          <a:endParaRPr lang="en-US"/>
        </a:p>
      </dgm:t>
    </dgm:pt>
    <dgm:pt modelId="{A00AFE00-1D9B-4756-BB75-E85096DD5C97}">
      <dgm:prSet custT="1"/>
      <dgm:spPr/>
      <dgm:t>
        <a:bodyPr/>
        <a:lstStyle/>
        <a:p>
          <a:r>
            <a:rPr lang="en-US" sz="1200" b="1" u="sng" dirty="0" smtClean="0"/>
            <a:t>Collaboration on Infrastructure Deployment</a:t>
          </a:r>
        </a:p>
        <a:p>
          <a:r>
            <a:rPr lang="en-US" sz="1200" b="0" u="none" dirty="0" smtClean="0"/>
            <a:t>Sharing with SPs information about existing ducts and ancillary infrastructure on all State roads and  details of planned roads within the State to assist collaborating on Fiber Infrastructure deployment.</a:t>
          </a:r>
        </a:p>
      </dgm:t>
    </dgm:pt>
    <dgm:pt modelId="{9C26EFD8-C057-49FE-83AD-0FE857CDF5FD}" type="parTrans" cxnId="{8FF3E476-428E-4128-9FD2-70D470AF7E03}">
      <dgm:prSet/>
      <dgm:spPr/>
      <dgm:t>
        <a:bodyPr/>
        <a:lstStyle/>
        <a:p>
          <a:endParaRPr lang="en-US"/>
        </a:p>
      </dgm:t>
    </dgm:pt>
    <dgm:pt modelId="{CF3DF2B1-52AF-431E-AD93-409C7D380EA2}" type="sibTrans" cxnId="{8FF3E476-428E-4128-9FD2-70D470AF7E03}">
      <dgm:prSet/>
      <dgm:spPr/>
      <dgm:t>
        <a:bodyPr/>
        <a:lstStyle/>
        <a:p>
          <a:endParaRPr lang="en-US"/>
        </a:p>
      </dgm:t>
    </dgm:pt>
    <dgm:pt modelId="{F7576A4E-0654-41BD-95C0-7186E9F3986D}" type="pres">
      <dgm:prSet presAssocID="{12F433CC-EC15-4DCF-A4FC-9337E9F3525B}" presName="Name0" presStyleCnt="0">
        <dgm:presLayoutVars>
          <dgm:chPref val="1"/>
          <dgm:dir/>
          <dgm:animOne val="branch"/>
          <dgm:animLvl val="lvl"/>
          <dgm:resizeHandles/>
        </dgm:presLayoutVars>
      </dgm:prSet>
      <dgm:spPr/>
      <dgm:t>
        <a:bodyPr/>
        <a:lstStyle/>
        <a:p>
          <a:endParaRPr lang="en-US"/>
        </a:p>
      </dgm:t>
    </dgm:pt>
    <dgm:pt modelId="{E86E17B7-ED26-46A7-818F-546B9A9B5DB7}" type="pres">
      <dgm:prSet presAssocID="{38BDBAB5-0777-4697-94E0-12BB4C7292C4}" presName="vertOne" presStyleCnt="0"/>
      <dgm:spPr/>
    </dgm:pt>
    <dgm:pt modelId="{DC3F518B-DB20-4E5D-8F42-84149E558B97}" type="pres">
      <dgm:prSet presAssocID="{38BDBAB5-0777-4697-94E0-12BB4C7292C4}" presName="txOne" presStyleLbl="node0" presStyleIdx="0" presStyleCnt="1" custScaleY="35340" custLinFactNeighborX="5977" custLinFactNeighborY="-30342">
        <dgm:presLayoutVars>
          <dgm:chPref val="3"/>
        </dgm:presLayoutVars>
      </dgm:prSet>
      <dgm:spPr/>
      <dgm:t>
        <a:bodyPr/>
        <a:lstStyle/>
        <a:p>
          <a:endParaRPr lang="en-US"/>
        </a:p>
      </dgm:t>
    </dgm:pt>
    <dgm:pt modelId="{A56BAA96-613C-4368-BD45-4E4874D30BED}" type="pres">
      <dgm:prSet presAssocID="{38BDBAB5-0777-4697-94E0-12BB4C7292C4}" presName="parTransOne" presStyleCnt="0"/>
      <dgm:spPr/>
    </dgm:pt>
    <dgm:pt modelId="{C4471BD4-A309-421D-AED1-ECF6A6EBDD16}" type="pres">
      <dgm:prSet presAssocID="{38BDBAB5-0777-4697-94E0-12BB4C7292C4}" presName="horzOne" presStyleCnt="0"/>
      <dgm:spPr/>
    </dgm:pt>
    <dgm:pt modelId="{7782652C-2AAB-4EBE-831C-CE0F3C3D0BFB}" type="pres">
      <dgm:prSet presAssocID="{62EB8634-87A6-4974-B7DB-E8C2C18288C7}" presName="vertTwo" presStyleCnt="0"/>
      <dgm:spPr/>
    </dgm:pt>
    <dgm:pt modelId="{8471CCB8-BB39-4F7F-92F2-D8313C73DD0C}" type="pres">
      <dgm:prSet presAssocID="{62EB8634-87A6-4974-B7DB-E8C2C18288C7}" presName="txTwo" presStyleLbl="node2" presStyleIdx="0" presStyleCnt="6" custScaleY="131182" custLinFactNeighborX="-631" custLinFactNeighborY="-2147">
        <dgm:presLayoutVars>
          <dgm:chPref val="3"/>
        </dgm:presLayoutVars>
      </dgm:prSet>
      <dgm:spPr/>
      <dgm:t>
        <a:bodyPr/>
        <a:lstStyle/>
        <a:p>
          <a:endParaRPr lang="en-US"/>
        </a:p>
      </dgm:t>
    </dgm:pt>
    <dgm:pt modelId="{B363A097-498F-40DE-8D72-00FFC1EF3385}" type="pres">
      <dgm:prSet presAssocID="{62EB8634-87A6-4974-B7DB-E8C2C18288C7}" presName="horzTwo" presStyleCnt="0"/>
      <dgm:spPr/>
    </dgm:pt>
    <dgm:pt modelId="{5E489F72-839D-434A-80C2-1914BBD8EED5}" type="pres">
      <dgm:prSet presAssocID="{FE209A81-A9CB-4425-8B45-8E8F8C5C6CD9}" presName="sibSpaceTwo" presStyleCnt="0"/>
      <dgm:spPr/>
    </dgm:pt>
    <dgm:pt modelId="{A4796E86-3460-46D4-927E-B786774BB406}" type="pres">
      <dgm:prSet presAssocID="{67C1507E-E0D5-438F-89C4-FD196E40A5EF}" presName="vertTwo" presStyleCnt="0"/>
      <dgm:spPr/>
    </dgm:pt>
    <dgm:pt modelId="{DA6877B2-58CE-4B35-A763-A0B5FCB6D7FC}" type="pres">
      <dgm:prSet presAssocID="{67C1507E-E0D5-438F-89C4-FD196E40A5EF}" presName="txTwo" presStyleLbl="node2" presStyleIdx="1" presStyleCnt="6" custScaleY="131182">
        <dgm:presLayoutVars>
          <dgm:chPref val="3"/>
        </dgm:presLayoutVars>
      </dgm:prSet>
      <dgm:spPr/>
      <dgm:t>
        <a:bodyPr/>
        <a:lstStyle/>
        <a:p>
          <a:endParaRPr lang="en-US"/>
        </a:p>
      </dgm:t>
    </dgm:pt>
    <dgm:pt modelId="{11FB4EEF-D334-4D2A-937E-CC509B3E0022}" type="pres">
      <dgm:prSet presAssocID="{67C1507E-E0D5-438F-89C4-FD196E40A5EF}" presName="horzTwo" presStyleCnt="0"/>
      <dgm:spPr/>
    </dgm:pt>
    <dgm:pt modelId="{7FE7681E-3BCC-4711-8E92-446452B8E93B}" type="pres">
      <dgm:prSet presAssocID="{CE1B66E2-022A-4044-9447-E4A4D93EAF89}" presName="sibSpaceTwo" presStyleCnt="0"/>
      <dgm:spPr/>
    </dgm:pt>
    <dgm:pt modelId="{6E04DD84-D024-431E-B1E4-86E43950F56A}" type="pres">
      <dgm:prSet presAssocID="{2BE2A418-16E0-410E-9068-8C1AF4ED4A39}" presName="vertTwo" presStyleCnt="0"/>
      <dgm:spPr/>
    </dgm:pt>
    <dgm:pt modelId="{339C23C3-BF81-41C4-A21D-F3A06440DA2A}" type="pres">
      <dgm:prSet presAssocID="{2BE2A418-16E0-410E-9068-8C1AF4ED4A39}" presName="txTwo" presStyleLbl="node2" presStyleIdx="2" presStyleCnt="6" custScaleY="131182">
        <dgm:presLayoutVars>
          <dgm:chPref val="3"/>
        </dgm:presLayoutVars>
      </dgm:prSet>
      <dgm:spPr/>
      <dgm:t>
        <a:bodyPr/>
        <a:lstStyle/>
        <a:p>
          <a:endParaRPr lang="en-US"/>
        </a:p>
      </dgm:t>
    </dgm:pt>
    <dgm:pt modelId="{7ED60252-322C-4447-B187-F175D1CD0C03}" type="pres">
      <dgm:prSet presAssocID="{2BE2A418-16E0-410E-9068-8C1AF4ED4A39}" presName="horzTwo" presStyleCnt="0"/>
      <dgm:spPr/>
    </dgm:pt>
    <dgm:pt modelId="{3EBF665F-4FAA-466B-8E40-BAB0F05226FF}" type="pres">
      <dgm:prSet presAssocID="{B1EA7701-E034-46C3-B620-32C09F256AD5}" presName="sibSpaceTwo" presStyleCnt="0"/>
      <dgm:spPr/>
    </dgm:pt>
    <dgm:pt modelId="{347BB59F-847E-4808-9ED7-B12FF12811D4}" type="pres">
      <dgm:prSet presAssocID="{16741CA6-2F34-4C9B-BBEC-2815457CD37E}" presName="vertTwo" presStyleCnt="0"/>
      <dgm:spPr/>
    </dgm:pt>
    <dgm:pt modelId="{465260F2-5B1F-47E8-A7A4-2949B32099D7}" type="pres">
      <dgm:prSet presAssocID="{16741CA6-2F34-4C9B-BBEC-2815457CD37E}" presName="txTwo" presStyleLbl="node2" presStyleIdx="3" presStyleCnt="6" custScaleY="131182">
        <dgm:presLayoutVars>
          <dgm:chPref val="3"/>
        </dgm:presLayoutVars>
      </dgm:prSet>
      <dgm:spPr/>
      <dgm:t>
        <a:bodyPr/>
        <a:lstStyle/>
        <a:p>
          <a:endParaRPr lang="en-US"/>
        </a:p>
      </dgm:t>
    </dgm:pt>
    <dgm:pt modelId="{DF33E257-F205-4AF2-9812-EBFDC2DCFB04}" type="pres">
      <dgm:prSet presAssocID="{16741CA6-2F34-4C9B-BBEC-2815457CD37E}" presName="horzTwo" presStyleCnt="0"/>
      <dgm:spPr/>
    </dgm:pt>
    <dgm:pt modelId="{4A630B45-302B-43E8-B39D-4C1F1E5CEF7E}" type="pres">
      <dgm:prSet presAssocID="{F8919C78-CEC5-423E-A79B-984B71E5885F}" presName="sibSpaceTwo" presStyleCnt="0"/>
      <dgm:spPr/>
    </dgm:pt>
    <dgm:pt modelId="{64E05F92-EC03-4205-A578-5EE0E91AD042}" type="pres">
      <dgm:prSet presAssocID="{0C63EF00-2D1B-492F-BE4E-41A344D60A51}" presName="vertTwo" presStyleCnt="0"/>
      <dgm:spPr/>
    </dgm:pt>
    <dgm:pt modelId="{D9D8CB40-C353-49CB-A5BB-99096B5157B5}" type="pres">
      <dgm:prSet presAssocID="{0C63EF00-2D1B-492F-BE4E-41A344D60A51}" presName="txTwo" presStyleLbl="node2" presStyleIdx="4" presStyleCnt="6" custScaleY="132717">
        <dgm:presLayoutVars>
          <dgm:chPref val="3"/>
        </dgm:presLayoutVars>
      </dgm:prSet>
      <dgm:spPr/>
      <dgm:t>
        <a:bodyPr/>
        <a:lstStyle/>
        <a:p>
          <a:endParaRPr lang="en-US"/>
        </a:p>
      </dgm:t>
    </dgm:pt>
    <dgm:pt modelId="{0202EE3F-126F-41CB-81B6-060CE6132184}" type="pres">
      <dgm:prSet presAssocID="{0C63EF00-2D1B-492F-BE4E-41A344D60A51}" presName="horzTwo" presStyleCnt="0"/>
      <dgm:spPr/>
    </dgm:pt>
    <dgm:pt modelId="{20FBEAF4-211F-4518-8CBB-6842D8C17388}" type="pres">
      <dgm:prSet presAssocID="{0D568CA1-F35B-4CE1-9B6F-63184D15F0F8}" presName="sibSpaceTwo" presStyleCnt="0"/>
      <dgm:spPr/>
    </dgm:pt>
    <dgm:pt modelId="{71A1FF19-96E4-4752-B449-CA601DA6E75B}" type="pres">
      <dgm:prSet presAssocID="{A00AFE00-1D9B-4756-BB75-E85096DD5C97}" presName="vertTwo" presStyleCnt="0"/>
      <dgm:spPr/>
    </dgm:pt>
    <dgm:pt modelId="{42DCDC92-409B-4C4E-89F5-3E9D88779536}" type="pres">
      <dgm:prSet presAssocID="{A00AFE00-1D9B-4756-BB75-E85096DD5C97}" presName="txTwo" presStyleLbl="node2" presStyleIdx="5" presStyleCnt="6" custScaleY="132717">
        <dgm:presLayoutVars>
          <dgm:chPref val="3"/>
        </dgm:presLayoutVars>
      </dgm:prSet>
      <dgm:spPr/>
      <dgm:t>
        <a:bodyPr/>
        <a:lstStyle/>
        <a:p>
          <a:endParaRPr lang="en-US"/>
        </a:p>
      </dgm:t>
    </dgm:pt>
    <dgm:pt modelId="{0A3759E9-202B-4849-974D-B78360F761D6}" type="pres">
      <dgm:prSet presAssocID="{A00AFE00-1D9B-4756-BB75-E85096DD5C97}" presName="horzTwo" presStyleCnt="0"/>
      <dgm:spPr/>
    </dgm:pt>
  </dgm:ptLst>
  <dgm:cxnLst>
    <dgm:cxn modelId="{2D81767B-23FC-4281-8A18-B33685B1663F}" srcId="{12F433CC-EC15-4DCF-A4FC-9337E9F3525B}" destId="{38BDBAB5-0777-4697-94E0-12BB4C7292C4}" srcOrd="0" destOrd="0" parTransId="{74327A84-3CB6-4CAE-AA79-3F161A48F8F7}" sibTransId="{D4BCC5EE-9B84-4B78-B1E6-787C3A5FF07F}"/>
    <dgm:cxn modelId="{62D82DB9-2DD1-467C-9F64-02683BC2C8C5}" srcId="{38BDBAB5-0777-4697-94E0-12BB4C7292C4}" destId="{62EB8634-87A6-4974-B7DB-E8C2C18288C7}" srcOrd="0" destOrd="0" parTransId="{AB090F5D-3492-4B0F-B958-2783D4DDEBD3}" sibTransId="{FE209A81-A9CB-4425-8B45-8E8F8C5C6CD9}"/>
    <dgm:cxn modelId="{8FF3E476-428E-4128-9FD2-70D470AF7E03}" srcId="{38BDBAB5-0777-4697-94E0-12BB4C7292C4}" destId="{A00AFE00-1D9B-4756-BB75-E85096DD5C97}" srcOrd="5" destOrd="0" parTransId="{9C26EFD8-C057-49FE-83AD-0FE857CDF5FD}" sibTransId="{CF3DF2B1-52AF-431E-AD93-409C7D380EA2}"/>
    <dgm:cxn modelId="{1A6B4766-7D8D-764F-91DF-A6E4C214F292}" type="presOf" srcId="{62EB8634-87A6-4974-B7DB-E8C2C18288C7}" destId="{8471CCB8-BB39-4F7F-92F2-D8313C73DD0C}" srcOrd="0" destOrd="0" presId="urn:microsoft.com/office/officeart/2005/8/layout/hierarchy4"/>
    <dgm:cxn modelId="{7D03F2EA-4C6F-C74B-8048-8ECAA46AA53F}" type="presOf" srcId="{12F433CC-EC15-4DCF-A4FC-9337E9F3525B}" destId="{F7576A4E-0654-41BD-95C0-7186E9F3986D}" srcOrd="0" destOrd="0" presId="urn:microsoft.com/office/officeart/2005/8/layout/hierarchy4"/>
    <dgm:cxn modelId="{32413453-40EB-F145-AD79-7CE2F9455DA3}" type="presOf" srcId="{2BE2A418-16E0-410E-9068-8C1AF4ED4A39}" destId="{339C23C3-BF81-41C4-A21D-F3A06440DA2A}" srcOrd="0" destOrd="0" presId="urn:microsoft.com/office/officeart/2005/8/layout/hierarchy4"/>
    <dgm:cxn modelId="{789995BA-14ED-4474-AB27-9CDE71478256}" srcId="{38BDBAB5-0777-4697-94E0-12BB4C7292C4}" destId="{0C63EF00-2D1B-492F-BE4E-41A344D60A51}" srcOrd="4" destOrd="0" parTransId="{E3F23B47-86D4-41BE-8D03-752BAE4BFD09}" sibTransId="{0D568CA1-F35B-4CE1-9B6F-63184D15F0F8}"/>
    <dgm:cxn modelId="{46749264-5EAD-5948-BC6F-BC38C7A3ABD3}" type="presOf" srcId="{38BDBAB5-0777-4697-94E0-12BB4C7292C4}" destId="{DC3F518B-DB20-4E5D-8F42-84149E558B97}" srcOrd="0" destOrd="0" presId="urn:microsoft.com/office/officeart/2005/8/layout/hierarchy4"/>
    <dgm:cxn modelId="{C9269DEB-263E-9A4A-8303-2AB84D7B349F}" type="presOf" srcId="{67C1507E-E0D5-438F-89C4-FD196E40A5EF}" destId="{DA6877B2-58CE-4B35-A763-A0B5FCB6D7FC}" srcOrd="0" destOrd="0" presId="urn:microsoft.com/office/officeart/2005/8/layout/hierarchy4"/>
    <dgm:cxn modelId="{92160C04-A959-4CAF-8E78-67759D64395D}" srcId="{38BDBAB5-0777-4697-94E0-12BB4C7292C4}" destId="{67C1507E-E0D5-438F-89C4-FD196E40A5EF}" srcOrd="1" destOrd="0" parTransId="{F595E9C9-3116-4D20-9B13-0A3B642485D2}" sibTransId="{CE1B66E2-022A-4044-9447-E4A4D93EAF89}"/>
    <dgm:cxn modelId="{423582AB-7CAD-6E4B-8A5A-F359D4EE2736}" type="presOf" srcId="{0C63EF00-2D1B-492F-BE4E-41A344D60A51}" destId="{D9D8CB40-C353-49CB-A5BB-99096B5157B5}" srcOrd="0" destOrd="0" presId="urn:microsoft.com/office/officeart/2005/8/layout/hierarchy4"/>
    <dgm:cxn modelId="{32B3B7A8-D702-5C43-A3E8-1043BDDC3548}" type="presOf" srcId="{A00AFE00-1D9B-4756-BB75-E85096DD5C97}" destId="{42DCDC92-409B-4C4E-89F5-3E9D88779536}" srcOrd="0" destOrd="0" presId="urn:microsoft.com/office/officeart/2005/8/layout/hierarchy4"/>
    <dgm:cxn modelId="{3FD15DE8-21F3-49B0-9968-401475CC3335}" srcId="{38BDBAB5-0777-4697-94E0-12BB4C7292C4}" destId="{2BE2A418-16E0-410E-9068-8C1AF4ED4A39}" srcOrd="2" destOrd="0" parTransId="{E1952EC0-67FE-469F-A049-37F96426B67C}" sibTransId="{B1EA7701-E034-46C3-B620-32C09F256AD5}"/>
    <dgm:cxn modelId="{BC9F7BCC-21DF-428B-8CE7-6AA3211E1876}" srcId="{38BDBAB5-0777-4697-94E0-12BB4C7292C4}" destId="{16741CA6-2F34-4C9B-BBEC-2815457CD37E}" srcOrd="3" destOrd="0" parTransId="{7672E164-409B-4DD4-A2AE-1C32D805F828}" sibTransId="{F8919C78-CEC5-423E-A79B-984B71E5885F}"/>
    <dgm:cxn modelId="{D56500DE-E2EE-5440-9446-A25BA5B65E9E}" type="presOf" srcId="{16741CA6-2F34-4C9B-BBEC-2815457CD37E}" destId="{465260F2-5B1F-47E8-A7A4-2949B32099D7}" srcOrd="0" destOrd="0" presId="urn:microsoft.com/office/officeart/2005/8/layout/hierarchy4"/>
    <dgm:cxn modelId="{CCCBD1A4-22D4-4C45-9060-8E36265B1905}" type="presParOf" srcId="{F7576A4E-0654-41BD-95C0-7186E9F3986D}" destId="{E86E17B7-ED26-46A7-818F-546B9A9B5DB7}" srcOrd="0" destOrd="0" presId="urn:microsoft.com/office/officeart/2005/8/layout/hierarchy4"/>
    <dgm:cxn modelId="{1D1EDF86-2758-CA41-B22B-13F484B769C4}" type="presParOf" srcId="{E86E17B7-ED26-46A7-818F-546B9A9B5DB7}" destId="{DC3F518B-DB20-4E5D-8F42-84149E558B97}" srcOrd="0" destOrd="0" presId="urn:microsoft.com/office/officeart/2005/8/layout/hierarchy4"/>
    <dgm:cxn modelId="{BC036DD6-1F64-344B-AEFD-012825E8CFDD}" type="presParOf" srcId="{E86E17B7-ED26-46A7-818F-546B9A9B5DB7}" destId="{A56BAA96-613C-4368-BD45-4E4874D30BED}" srcOrd="1" destOrd="0" presId="urn:microsoft.com/office/officeart/2005/8/layout/hierarchy4"/>
    <dgm:cxn modelId="{8175199B-173A-2242-AB4D-BC10DB127231}" type="presParOf" srcId="{E86E17B7-ED26-46A7-818F-546B9A9B5DB7}" destId="{C4471BD4-A309-421D-AED1-ECF6A6EBDD16}" srcOrd="2" destOrd="0" presId="urn:microsoft.com/office/officeart/2005/8/layout/hierarchy4"/>
    <dgm:cxn modelId="{0AF1FFF6-9A26-D24E-AF84-43363A41E228}" type="presParOf" srcId="{C4471BD4-A309-421D-AED1-ECF6A6EBDD16}" destId="{7782652C-2AAB-4EBE-831C-CE0F3C3D0BFB}" srcOrd="0" destOrd="0" presId="urn:microsoft.com/office/officeart/2005/8/layout/hierarchy4"/>
    <dgm:cxn modelId="{B3952BCB-31B9-8145-8E6E-AF993BDD6CBD}" type="presParOf" srcId="{7782652C-2AAB-4EBE-831C-CE0F3C3D0BFB}" destId="{8471CCB8-BB39-4F7F-92F2-D8313C73DD0C}" srcOrd="0" destOrd="0" presId="urn:microsoft.com/office/officeart/2005/8/layout/hierarchy4"/>
    <dgm:cxn modelId="{EBFEAC7C-604D-2B4A-A7FE-EFC20CE78E6B}" type="presParOf" srcId="{7782652C-2AAB-4EBE-831C-CE0F3C3D0BFB}" destId="{B363A097-498F-40DE-8D72-00FFC1EF3385}" srcOrd="1" destOrd="0" presId="urn:microsoft.com/office/officeart/2005/8/layout/hierarchy4"/>
    <dgm:cxn modelId="{AE870A62-B69E-6B45-8453-B6796F956314}" type="presParOf" srcId="{C4471BD4-A309-421D-AED1-ECF6A6EBDD16}" destId="{5E489F72-839D-434A-80C2-1914BBD8EED5}" srcOrd="1" destOrd="0" presId="urn:microsoft.com/office/officeart/2005/8/layout/hierarchy4"/>
    <dgm:cxn modelId="{B523205F-2D84-6447-9887-1331F6EA50E7}" type="presParOf" srcId="{C4471BD4-A309-421D-AED1-ECF6A6EBDD16}" destId="{A4796E86-3460-46D4-927E-B786774BB406}" srcOrd="2" destOrd="0" presId="urn:microsoft.com/office/officeart/2005/8/layout/hierarchy4"/>
    <dgm:cxn modelId="{EA8AFCFE-A7FD-E14B-AF03-9E0F6C137441}" type="presParOf" srcId="{A4796E86-3460-46D4-927E-B786774BB406}" destId="{DA6877B2-58CE-4B35-A763-A0B5FCB6D7FC}" srcOrd="0" destOrd="0" presId="urn:microsoft.com/office/officeart/2005/8/layout/hierarchy4"/>
    <dgm:cxn modelId="{1D130A16-FCFE-BB4B-A5BF-091AA77F97F7}" type="presParOf" srcId="{A4796E86-3460-46D4-927E-B786774BB406}" destId="{11FB4EEF-D334-4D2A-937E-CC509B3E0022}" srcOrd="1" destOrd="0" presId="urn:microsoft.com/office/officeart/2005/8/layout/hierarchy4"/>
    <dgm:cxn modelId="{7EF8E514-6F39-004D-81D6-1D6B92406DBE}" type="presParOf" srcId="{C4471BD4-A309-421D-AED1-ECF6A6EBDD16}" destId="{7FE7681E-3BCC-4711-8E92-446452B8E93B}" srcOrd="3" destOrd="0" presId="urn:microsoft.com/office/officeart/2005/8/layout/hierarchy4"/>
    <dgm:cxn modelId="{D5DCBD50-E2DA-BA40-914E-4753C49A5DF3}" type="presParOf" srcId="{C4471BD4-A309-421D-AED1-ECF6A6EBDD16}" destId="{6E04DD84-D024-431E-B1E4-86E43950F56A}" srcOrd="4" destOrd="0" presId="urn:microsoft.com/office/officeart/2005/8/layout/hierarchy4"/>
    <dgm:cxn modelId="{11BE43EB-98AA-0047-98EF-8F86FBA04C1F}" type="presParOf" srcId="{6E04DD84-D024-431E-B1E4-86E43950F56A}" destId="{339C23C3-BF81-41C4-A21D-F3A06440DA2A}" srcOrd="0" destOrd="0" presId="urn:microsoft.com/office/officeart/2005/8/layout/hierarchy4"/>
    <dgm:cxn modelId="{E6AA7270-02D1-1D42-8C76-E94CC2E99867}" type="presParOf" srcId="{6E04DD84-D024-431E-B1E4-86E43950F56A}" destId="{7ED60252-322C-4447-B187-F175D1CD0C03}" srcOrd="1" destOrd="0" presId="urn:microsoft.com/office/officeart/2005/8/layout/hierarchy4"/>
    <dgm:cxn modelId="{B16C171F-02C0-1848-8288-B7ADCB19D249}" type="presParOf" srcId="{C4471BD4-A309-421D-AED1-ECF6A6EBDD16}" destId="{3EBF665F-4FAA-466B-8E40-BAB0F05226FF}" srcOrd="5" destOrd="0" presId="urn:microsoft.com/office/officeart/2005/8/layout/hierarchy4"/>
    <dgm:cxn modelId="{6C10612B-5D52-B741-A5D2-A1517AFC16E0}" type="presParOf" srcId="{C4471BD4-A309-421D-AED1-ECF6A6EBDD16}" destId="{347BB59F-847E-4808-9ED7-B12FF12811D4}" srcOrd="6" destOrd="0" presId="urn:microsoft.com/office/officeart/2005/8/layout/hierarchy4"/>
    <dgm:cxn modelId="{D4AFACE7-F3E0-0041-8549-F923BD569DC9}" type="presParOf" srcId="{347BB59F-847E-4808-9ED7-B12FF12811D4}" destId="{465260F2-5B1F-47E8-A7A4-2949B32099D7}" srcOrd="0" destOrd="0" presId="urn:microsoft.com/office/officeart/2005/8/layout/hierarchy4"/>
    <dgm:cxn modelId="{5E9464AF-CA84-6D47-9F55-ABBB5FBB0E6D}" type="presParOf" srcId="{347BB59F-847E-4808-9ED7-B12FF12811D4}" destId="{DF33E257-F205-4AF2-9812-EBFDC2DCFB04}" srcOrd="1" destOrd="0" presId="urn:microsoft.com/office/officeart/2005/8/layout/hierarchy4"/>
    <dgm:cxn modelId="{C82F7FC2-F70F-724D-8809-60D772FCD72E}" type="presParOf" srcId="{C4471BD4-A309-421D-AED1-ECF6A6EBDD16}" destId="{4A630B45-302B-43E8-B39D-4C1F1E5CEF7E}" srcOrd="7" destOrd="0" presId="urn:microsoft.com/office/officeart/2005/8/layout/hierarchy4"/>
    <dgm:cxn modelId="{EE449307-DB5C-384A-987F-687864284257}" type="presParOf" srcId="{C4471BD4-A309-421D-AED1-ECF6A6EBDD16}" destId="{64E05F92-EC03-4205-A578-5EE0E91AD042}" srcOrd="8" destOrd="0" presId="urn:microsoft.com/office/officeart/2005/8/layout/hierarchy4"/>
    <dgm:cxn modelId="{75D7EAA7-CECC-5446-B916-FBA695EFD99E}" type="presParOf" srcId="{64E05F92-EC03-4205-A578-5EE0E91AD042}" destId="{D9D8CB40-C353-49CB-A5BB-99096B5157B5}" srcOrd="0" destOrd="0" presId="urn:microsoft.com/office/officeart/2005/8/layout/hierarchy4"/>
    <dgm:cxn modelId="{2CCB4364-F624-4F44-9F3F-4E9A826D1166}" type="presParOf" srcId="{64E05F92-EC03-4205-A578-5EE0E91AD042}" destId="{0202EE3F-126F-41CB-81B6-060CE6132184}" srcOrd="1" destOrd="0" presId="urn:microsoft.com/office/officeart/2005/8/layout/hierarchy4"/>
    <dgm:cxn modelId="{4CBFD46F-4BD6-5F47-9CB9-582A83F41D5D}" type="presParOf" srcId="{C4471BD4-A309-421D-AED1-ECF6A6EBDD16}" destId="{20FBEAF4-211F-4518-8CBB-6842D8C17388}" srcOrd="9" destOrd="0" presId="urn:microsoft.com/office/officeart/2005/8/layout/hierarchy4"/>
    <dgm:cxn modelId="{6A0A87CC-BA1E-1F4A-B67E-7431D56E3E95}" type="presParOf" srcId="{C4471BD4-A309-421D-AED1-ECF6A6EBDD16}" destId="{71A1FF19-96E4-4752-B449-CA601DA6E75B}" srcOrd="10" destOrd="0" presId="urn:microsoft.com/office/officeart/2005/8/layout/hierarchy4"/>
    <dgm:cxn modelId="{C1BB1F7F-EB07-9F44-A48C-3AE98BE54786}" type="presParOf" srcId="{71A1FF19-96E4-4752-B449-CA601DA6E75B}" destId="{42DCDC92-409B-4C4E-89F5-3E9D88779536}" srcOrd="0" destOrd="0" presId="urn:microsoft.com/office/officeart/2005/8/layout/hierarchy4"/>
    <dgm:cxn modelId="{C5061D6D-1B71-714B-BEAD-4F6C8FDA61EA}" type="presParOf" srcId="{71A1FF19-96E4-4752-B449-CA601DA6E75B}" destId="{0A3759E9-202B-4849-974D-B78360F761D6}"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B77DC17-9E26-4129-A51F-16600D9F3558}" type="doc">
      <dgm:prSet loTypeId="urn:microsoft.com/office/officeart/2005/8/layout/default" loCatId="list" qsTypeId="urn:microsoft.com/office/officeart/2005/8/quickstyle/simple2" qsCatId="simple" csTypeId="urn:microsoft.com/office/officeart/2005/8/colors/colorful1" csCatId="colorful" phldr="1"/>
      <dgm:spPr/>
      <dgm:t>
        <a:bodyPr/>
        <a:lstStyle/>
        <a:p>
          <a:endParaRPr lang="en-US"/>
        </a:p>
      </dgm:t>
    </dgm:pt>
    <dgm:pt modelId="{19372FBA-C604-42C4-B159-F55782099930}">
      <dgm:prSet phldrT="[Text]"/>
      <dgm:spPr/>
      <dgm:t>
        <a:bodyPr/>
        <a:lstStyle/>
        <a:p>
          <a:r>
            <a:rPr lang="en-US" dirty="0" smtClean="0"/>
            <a:t>Promotion of Public Interest and developmental projects, primary goal of government </a:t>
          </a:r>
          <a:endParaRPr lang="en-US" dirty="0"/>
        </a:p>
      </dgm:t>
    </dgm:pt>
    <dgm:pt modelId="{C63C50B0-615C-46F6-AF3A-36FFA9CAB777}" type="parTrans" cxnId="{809E53FB-7787-485E-ABED-1A6429CE3E51}">
      <dgm:prSet/>
      <dgm:spPr/>
      <dgm:t>
        <a:bodyPr/>
        <a:lstStyle/>
        <a:p>
          <a:endParaRPr lang="en-US"/>
        </a:p>
      </dgm:t>
    </dgm:pt>
    <dgm:pt modelId="{C03DDF8F-1BA5-4112-92E6-23B2CB8AA652}" type="sibTrans" cxnId="{809E53FB-7787-485E-ABED-1A6429CE3E51}">
      <dgm:prSet/>
      <dgm:spPr/>
      <dgm:t>
        <a:bodyPr/>
        <a:lstStyle/>
        <a:p>
          <a:endParaRPr lang="en-US"/>
        </a:p>
      </dgm:t>
    </dgm:pt>
    <dgm:pt modelId="{191B4D52-43B0-414F-BD71-BF5240562941}">
      <dgm:prSet phldrT="[Text]"/>
      <dgm:spPr/>
      <dgm:t>
        <a:bodyPr/>
        <a:lstStyle/>
        <a:p>
          <a:r>
            <a:rPr lang="en-US" dirty="0" smtClean="0"/>
            <a:t>Institution of Standards for public safety as opposed to revenue drive</a:t>
          </a:r>
          <a:endParaRPr lang="en-US" dirty="0"/>
        </a:p>
      </dgm:t>
    </dgm:pt>
    <dgm:pt modelId="{666D6B0C-658D-4408-B25E-931F24302066}" type="parTrans" cxnId="{F96E40B5-97FA-4979-BEBD-1723473A66E9}">
      <dgm:prSet/>
      <dgm:spPr/>
      <dgm:t>
        <a:bodyPr/>
        <a:lstStyle/>
        <a:p>
          <a:endParaRPr lang="en-US"/>
        </a:p>
      </dgm:t>
    </dgm:pt>
    <dgm:pt modelId="{AB54268A-580A-4AEF-B82B-7C20A9FEF7A7}" type="sibTrans" cxnId="{F96E40B5-97FA-4979-BEBD-1723473A66E9}">
      <dgm:prSet/>
      <dgm:spPr/>
      <dgm:t>
        <a:bodyPr/>
        <a:lstStyle/>
        <a:p>
          <a:endParaRPr lang="en-US"/>
        </a:p>
      </dgm:t>
    </dgm:pt>
    <dgm:pt modelId="{A54C971F-0162-4BCB-A7B6-782556754A9C}">
      <dgm:prSet phldrT="[Text]"/>
      <dgm:spPr/>
      <dgm:t>
        <a:bodyPr/>
        <a:lstStyle/>
        <a:p>
          <a:r>
            <a:rPr lang="en-US" dirty="0" smtClean="0"/>
            <a:t>A view to long term gains from infrastructure investments </a:t>
          </a:r>
          <a:endParaRPr lang="en-US" dirty="0"/>
        </a:p>
      </dgm:t>
    </dgm:pt>
    <dgm:pt modelId="{60F1CF68-8ECD-4F9E-88C7-B555A528AE14}" type="parTrans" cxnId="{0A52819C-C3B7-4A05-A716-7AD2AED6A4DF}">
      <dgm:prSet/>
      <dgm:spPr/>
      <dgm:t>
        <a:bodyPr/>
        <a:lstStyle/>
        <a:p>
          <a:endParaRPr lang="en-US"/>
        </a:p>
      </dgm:t>
    </dgm:pt>
    <dgm:pt modelId="{02CAEA63-CCCE-4FFE-BDFA-8D5C403B7356}" type="sibTrans" cxnId="{0A52819C-C3B7-4A05-A716-7AD2AED6A4DF}">
      <dgm:prSet/>
      <dgm:spPr/>
      <dgm:t>
        <a:bodyPr/>
        <a:lstStyle/>
        <a:p>
          <a:endParaRPr lang="en-US"/>
        </a:p>
      </dgm:t>
    </dgm:pt>
    <dgm:pt modelId="{1E127076-43EB-435A-8097-ED7578F2A80A}">
      <dgm:prSet phldrT="[Text]"/>
      <dgm:spPr/>
      <dgm:t>
        <a:bodyPr/>
        <a:lstStyle/>
        <a:p>
          <a:r>
            <a:rPr lang="en-US" dirty="0" smtClean="0"/>
            <a:t>Flexibility in regulation and not insisting on own positions </a:t>
          </a:r>
          <a:endParaRPr lang="en-US" dirty="0"/>
        </a:p>
      </dgm:t>
    </dgm:pt>
    <dgm:pt modelId="{1DAFE12A-6F55-4EA4-BF14-14CBB05EDD9E}" type="parTrans" cxnId="{2C0344C9-E77B-4BEE-AF9C-5C9EFD8BA6A2}">
      <dgm:prSet/>
      <dgm:spPr/>
      <dgm:t>
        <a:bodyPr/>
        <a:lstStyle/>
        <a:p>
          <a:endParaRPr lang="en-US"/>
        </a:p>
      </dgm:t>
    </dgm:pt>
    <dgm:pt modelId="{BEC4976F-593A-49C5-BCED-6A7D9B74C311}" type="sibTrans" cxnId="{2C0344C9-E77B-4BEE-AF9C-5C9EFD8BA6A2}">
      <dgm:prSet/>
      <dgm:spPr/>
      <dgm:t>
        <a:bodyPr/>
        <a:lstStyle/>
        <a:p>
          <a:endParaRPr lang="en-US"/>
        </a:p>
      </dgm:t>
    </dgm:pt>
    <dgm:pt modelId="{A03FB800-64BF-4319-8E31-913AEAF0447C}">
      <dgm:prSet phldrT="[Text]"/>
      <dgm:spPr/>
      <dgm:t>
        <a:bodyPr/>
        <a:lstStyle/>
        <a:p>
          <a:r>
            <a:rPr lang="en-US" dirty="0" smtClean="0"/>
            <a:t>Public interest above narrow political interest</a:t>
          </a:r>
          <a:endParaRPr lang="en-US" dirty="0"/>
        </a:p>
      </dgm:t>
    </dgm:pt>
    <dgm:pt modelId="{0EFD0710-00B3-4DAA-ADBD-2E8D4DA04952}" type="parTrans" cxnId="{6994C8D1-C946-4C78-B8B8-4F8B22F7D0E3}">
      <dgm:prSet/>
      <dgm:spPr/>
      <dgm:t>
        <a:bodyPr/>
        <a:lstStyle/>
        <a:p>
          <a:endParaRPr lang="en-US"/>
        </a:p>
      </dgm:t>
    </dgm:pt>
    <dgm:pt modelId="{31B13A21-F2BF-443E-AB38-1DEEABDB7960}" type="sibTrans" cxnId="{6994C8D1-C946-4C78-B8B8-4F8B22F7D0E3}">
      <dgm:prSet/>
      <dgm:spPr/>
      <dgm:t>
        <a:bodyPr/>
        <a:lstStyle/>
        <a:p>
          <a:endParaRPr lang="en-US"/>
        </a:p>
      </dgm:t>
    </dgm:pt>
    <dgm:pt modelId="{D59886BE-8D81-4E30-B791-7286A50BCAEF}">
      <dgm:prSet phldrT="[Text]"/>
      <dgm:spPr/>
      <dgm:t>
        <a:bodyPr/>
        <a:lstStyle/>
        <a:p>
          <a:r>
            <a:rPr lang="en-US" dirty="0" smtClean="0"/>
            <a:t>Win-Win situation for the Parties and other stakeholders</a:t>
          </a:r>
          <a:endParaRPr lang="en-US" dirty="0"/>
        </a:p>
      </dgm:t>
    </dgm:pt>
    <dgm:pt modelId="{2514C801-133F-4775-B581-A5561012CBB8}" type="parTrans" cxnId="{A3538ED7-CE7C-41B4-B451-8DD5D86979EE}">
      <dgm:prSet/>
      <dgm:spPr/>
      <dgm:t>
        <a:bodyPr/>
        <a:lstStyle/>
        <a:p>
          <a:endParaRPr lang="en-US"/>
        </a:p>
      </dgm:t>
    </dgm:pt>
    <dgm:pt modelId="{D38E3392-A09B-4319-9244-BA7AF33EE2C8}" type="sibTrans" cxnId="{A3538ED7-CE7C-41B4-B451-8DD5D86979EE}">
      <dgm:prSet/>
      <dgm:spPr/>
      <dgm:t>
        <a:bodyPr/>
        <a:lstStyle/>
        <a:p>
          <a:endParaRPr lang="en-US"/>
        </a:p>
      </dgm:t>
    </dgm:pt>
    <dgm:pt modelId="{77F36220-56BF-4D46-95E7-44A33D6B7EFB}" type="pres">
      <dgm:prSet presAssocID="{7B77DC17-9E26-4129-A51F-16600D9F3558}" presName="diagram" presStyleCnt="0">
        <dgm:presLayoutVars>
          <dgm:dir/>
          <dgm:resizeHandles val="exact"/>
        </dgm:presLayoutVars>
      </dgm:prSet>
      <dgm:spPr/>
      <dgm:t>
        <a:bodyPr/>
        <a:lstStyle/>
        <a:p>
          <a:endParaRPr lang="en-US"/>
        </a:p>
      </dgm:t>
    </dgm:pt>
    <dgm:pt modelId="{66BC390B-E2C5-4415-91DE-933C2EEFCB94}" type="pres">
      <dgm:prSet presAssocID="{19372FBA-C604-42C4-B159-F55782099930}" presName="node" presStyleLbl="node1" presStyleIdx="0" presStyleCnt="6">
        <dgm:presLayoutVars>
          <dgm:bulletEnabled val="1"/>
        </dgm:presLayoutVars>
      </dgm:prSet>
      <dgm:spPr/>
      <dgm:t>
        <a:bodyPr/>
        <a:lstStyle/>
        <a:p>
          <a:endParaRPr lang="en-US"/>
        </a:p>
      </dgm:t>
    </dgm:pt>
    <dgm:pt modelId="{955866AA-87D4-48BC-A51A-0C8F440AEE2D}" type="pres">
      <dgm:prSet presAssocID="{C03DDF8F-1BA5-4112-92E6-23B2CB8AA652}" presName="sibTrans" presStyleCnt="0"/>
      <dgm:spPr/>
      <dgm:t>
        <a:bodyPr/>
        <a:lstStyle/>
        <a:p>
          <a:endParaRPr lang="en-US"/>
        </a:p>
      </dgm:t>
    </dgm:pt>
    <dgm:pt modelId="{A96261BB-A8F4-4290-BDA2-9D874F9552C2}" type="pres">
      <dgm:prSet presAssocID="{191B4D52-43B0-414F-BD71-BF5240562941}" presName="node" presStyleLbl="node1" presStyleIdx="1" presStyleCnt="6">
        <dgm:presLayoutVars>
          <dgm:bulletEnabled val="1"/>
        </dgm:presLayoutVars>
      </dgm:prSet>
      <dgm:spPr/>
      <dgm:t>
        <a:bodyPr/>
        <a:lstStyle/>
        <a:p>
          <a:endParaRPr lang="en-US"/>
        </a:p>
      </dgm:t>
    </dgm:pt>
    <dgm:pt modelId="{197CBEB1-233E-442F-8EAF-6BE6AF176E39}" type="pres">
      <dgm:prSet presAssocID="{AB54268A-580A-4AEF-B82B-7C20A9FEF7A7}" presName="sibTrans" presStyleCnt="0"/>
      <dgm:spPr/>
      <dgm:t>
        <a:bodyPr/>
        <a:lstStyle/>
        <a:p>
          <a:endParaRPr lang="en-US"/>
        </a:p>
      </dgm:t>
    </dgm:pt>
    <dgm:pt modelId="{04374CA6-EAB6-4DA8-95ED-C3B0E3B531D7}" type="pres">
      <dgm:prSet presAssocID="{A54C971F-0162-4BCB-A7B6-782556754A9C}" presName="node" presStyleLbl="node1" presStyleIdx="2" presStyleCnt="6">
        <dgm:presLayoutVars>
          <dgm:bulletEnabled val="1"/>
        </dgm:presLayoutVars>
      </dgm:prSet>
      <dgm:spPr/>
      <dgm:t>
        <a:bodyPr/>
        <a:lstStyle/>
        <a:p>
          <a:endParaRPr lang="en-US"/>
        </a:p>
      </dgm:t>
    </dgm:pt>
    <dgm:pt modelId="{3F3DACF0-EF2D-4DC8-96C8-8AF3A52C9125}" type="pres">
      <dgm:prSet presAssocID="{02CAEA63-CCCE-4FFE-BDFA-8D5C403B7356}" presName="sibTrans" presStyleCnt="0"/>
      <dgm:spPr/>
      <dgm:t>
        <a:bodyPr/>
        <a:lstStyle/>
        <a:p>
          <a:endParaRPr lang="en-US"/>
        </a:p>
      </dgm:t>
    </dgm:pt>
    <dgm:pt modelId="{F42088D1-0A3B-4552-A417-84D297ECB2F5}" type="pres">
      <dgm:prSet presAssocID="{1E127076-43EB-435A-8097-ED7578F2A80A}" presName="node" presStyleLbl="node1" presStyleIdx="3" presStyleCnt="6">
        <dgm:presLayoutVars>
          <dgm:bulletEnabled val="1"/>
        </dgm:presLayoutVars>
      </dgm:prSet>
      <dgm:spPr/>
      <dgm:t>
        <a:bodyPr/>
        <a:lstStyle/>
        <a:p>
          <a:endParaRPr lang="en-US"/>
        </a:p>
      </dgm:t>
    </dgm:pt>
    <dgm:pt modelId="{BF612B2E-F4B6-432F-96E6-C2695C582A0C}" type="pres">
      <dgm:prSet presAssocID="{BEC4976F-593A-49C5-BCED-6A7D9B74C311}" presName="sibTrans" presStyleCnt="0"/>
      <dgm:spPr/>
      <dgm:t>
        <a:bodyPr/>
        <a:lstStyle/>
        <a:p>
          <a:endParaRPr lang="en-US"/>
        </a:p>
      </dgm:t>
    </dgm:pt>
    <dgm:pt modelId="{D9BE7A6E-3A16-4A67-9108-F5DC4A0F8D8D}" type="pres">
      <dgm:prSet presAssocID="{A03FB800-64BF-4319-8E31-913AEAF0447C}" presName="node" presStyleLbl="node1" presStyleIdx="4" presStyleCnt="6">
        <dgm:presLayoutVars>
          <dgm:bulletEnabled val="1"/>
        </dgm:presLayoutVars>
      </dgm:prSet>
      <dgm:spPr/>
      <dgm:t>
        <a:bodyPr/>
        <a:lstStyle/>
        <a:p>
          <a:endParaRPr lang="en-US"/>
        </a:p>
      </dgm:t>
    </dgm:pt>
    <dgm:pt modelId="{65F697D9-6522-4560-83E4-FA552B43B37D}" type="pres">
      <dgm:prSet presAssocID="{31B13A21-F2BF-443E-AB38-1DEEABDB7960}" presName="sibTrans" presStyleCnt="0"/>
      <dgm:spPr/>
    </dgm:pt>
    <dgm:pt modelId="{11115F06-3985-4B55-818D-D9382C45ABB4}" type="pres">
      <dgm:prSet presAssocID="{D59886BE-8D81-4E30-B791-7286A50BCAEF}" presName="node" presStyleLbl="node1" presStyleIdx="5" presStyleCnt="6">
        <dgm:presLayoutVars>
          <dgm:bulletEnabled val="1"/>
        </dgm:presLayoutVars>
      </dgm:prSet>
      <dgm:spPr/>
      <dgm:t>
        <a:bodyPr/>
        <a:lstStyle/>
        <a:p>
          <a:endParaRPr lang="en-US"/>
        </a:p>
      </dgm:t>
    </dgm:pt>
  </dgm:ptLst>
  <dgm:cxnLst>
    <dgm:cxn modelId="{F96E40B5-97FA-4979-BEBD-1723473A66E9}" srcId="{7B77DC17-9E26-4129-A51F-16600D9F3558}" destId="{191B4D52-43B0-414F-BD71-BF5240562941}" srcOrd="1" destOrd="0" parTransId="{666D6B0C-658D-4408-B25E-931F24302066}" sibTransId="{AB54268A-580A-4AEF-B82B-7C20A9FEF7A7}"/>
    <dgm:cxn modelId="{1BB7AFE5-5E00-D34B-8072-3A65269B7536}" type="presOf" srcId="{A03FB800-64BF-4319-8E31-913AEAF0447C}" destId="{D9BE7A6E-3A16-4A67-9108-F5DC4A0F8D8D}" srcOrd="0" destOrd="0" presId="urn:microsoft.com/office/officeart/2005/8/layout/default"/>
    <dgm:cxn modelId="{A19D5443-0C8A-6645-9804-15F0B47D8BB3}" type="presOf" srcId="{191B4D52-43B0-414F-BD71-BF5240562941}" destId="{A96261BB-A8F4-4290-BDA2-9D874F9552C2}" srcOrd="0" destOrd="0" presId="urn:microsoft.com/office/officeart/2005/8/layout/default"/>
    <dgm:cxn modelId="{0A52819C-C3B7-4A05-A716-7AD2AED6A4DF}" srcId="{7B77DC17-9E26-4129-A51F-16600D9F3558}" destId="{A54C971F-0162-4BCB-A7B6-782556754A9C}" srcOrd="2" destOrd="0" parTransId="{60F1CF68-8ECD-4F9E-88C7-B555A528AE14}" sibTransId="{02CAEA63-CCCE-4FFE-BDFA-8D5C403B7356}"/>
    <dgm:cxn modelId="{145766F8-2DC2-DF4E-A721-E5754A67B0BA}" type="presOf" srcId="{D59886BE-8D81-4E30-B791-7286A50BCAEF}" destId="{11115F06-3985-4B55-818D-D9382C45ABB4}" srcOrd="0" destOrd="0" presId="urn:microsoft.com/office/officeart/2005/8/layout/default"/>
    <dgm:cxn modelId="{45EC5AC5-C66D-2043-9450-334A39BB45BB}" type="presOf" srcId="{19372FBA-C604-42C4-B159-F55782099930}" destId="{66BC390B-E2C5-4415-91DE-933C2EEFCB94}" srcOrd="0" destOrd="0" presId="urn:microsoft.com/office/officeart/2005/8/layout/default"/>
    <dgm:cxn modelId="{2C0344C9-E77B-4BEE-AF9C-5C9EFD8BA6A2}" srcId="{7B77DC17-9E26-4129-A51F-16600D9F3558}" destId="{1E127076-43EB-435A-8097-ED7578F2A80A}" srcOrd="3" destOrd="0" parTransId="{1DAFE12A-6F55-4EA4-BF14-14CBB05EDD9E}" sibTransId="{BEC4976F-593A-49C5-BCED-6A7D9B74C311}"/>
    <dgm:cxn modelId="{8AAD1204-016B-B24B-838E-06EB3463CC50}" type="presOf" srcId="{A54C971F-0162-4BCB-A7B6-782556754A9C}" destId="{04374CA6-EAB6-4DA8-95ED-C3B0E3B531D7}" srcOrd="0" destOrd="0" presId="urn:microsoft.com/office/officeart/2005/8/layout/default"/>
    <dgm:cxn modelId="{4674EB7E-698B-9348-B52A-40BE2FFD6941}" type="presOf" srcId="{7B77DC17-9E26-4129-A51F-16600D9F3558}" destId="{77F36220-56BF-4D46-95E7-44A33D6B7EFB}" srcOrd="0" destOrd="0" presId="urn:microsoft.com/office/officeart/2005/8/layout/default"/>
    <dgm:cxn modelId="{6994C8D1-C946-4C78-B8B8-4F8B22F7D0E3}" srcId="{7B77DC17-9E26-4129-A51F-16600D9F3558}" destId="{A03FB800-64BF-4319-8E31-913AEAF0447C}" srcOrd="4" destOrd="0" parTransId="{0EFD0710-00B3-4DAA-ADBD-2E8D4DA04952}" sibTransId="{31B13A21-F2BF-443E-AB38-1DEEABDB7960}"/>
    <dgm:cxn modelId="{A3538ED7-CE7C-41B4-B451-8DD5D86979EE}" srcId="{7B77DC17-9E26-4129-A51F-16600D9F3558}" destId="{D59886BE-8D81-4E30-B791-7286A50BCAEF}" srcOrd="5" destOrd="0" parTransId="{2514C801-133F-4775-B581-A5561012CBB8}" sibTransId="{D38E3392-A09B-4319-9244-BA7AF33EE2C8}"/>
    <dgm:cxn modelId="{809E53FB-7787-485E-ABED-1A6429CE3E51}" srcId="{7B77DC17-9E26-4129-A51F-16600D9F3558}" destId="{19372FBA-C604-42C4-B159-F55782099930}" srcOrd="0" destOrd="0" parTransId="{C63C50B0-615C-46F6-AF3A-36FFA9CAB777}" sibTransId="{C03DDF8F-1BA5-4112-92E6-23B2CB8AA652}"/>
    <dgm:cxn modelId="{0D323B3D-4A17-9146-AE54-D9986762A5A2}" type="presOf" srcId="{1E127076-43EB-435A-8097-ED7578F2A80A}" destId="{F42088D1-0A3B-4552-A417-84D297ECB2F5}" srcOrd="0" destOrd="0" presId="urn:microsoft.com/office/officeart/2005/8/layout/default"/>
    <dgm:cxn modelId="{E8F20496-D640-8D4F-85F1-9CC9E49E2EC4}" type="presParOf" srcId="{77F36220-56BF-4D46-95E7-44A33D6B7EFB}" destId="{66BC390B-E2C5-4415-91DE-933C2EEFCB94}" srcOrd="0" destOrd="0" presId="urn:microsoft.com/office/officeart/2005/8/layout/default"/>
    <dgm:cxn modelId="{8DEACB20-5241-C544-AFA9-1177B762516A}" type="presParOf" srcId="{77F36220-56BF-4D46-95E7-44A33D6B7EFB}" destId="{955866AA-87D4-48BC-A51A-0C8F440AEE2D}" srcOrd="1" destOrd="0" presId="urn:microsoft.com/office/officeart/2005/8/layout/default"/>
    <dgm:cxn modelId="{13892C29-5A7B-8D49-8287-A10CC04FF0B9}" type="presParOf" srcId="{77F36220-56BF-4D46-95E7-44A33D6B7EFB}" destId="{A96261BB-A8F4-4290-BDA2-9D874F9552C2}" srcOrd="2" destOrd="0" presId="urn:microsoft.com/office/officeart/2005/8/layout/default"/>
    <dgm:cxn modelId="{B384823B-A1A2-F941-8CC1-F2DB83D993E3}" type="presParOf" srcId="{77F36220-56BF-4D46-95E7-44A33D6B7EFB}" destId="{197CBEB1-233E-442F-8EAF-6BE6AF176E39}" srcOrd="3" destOrd="0" presId="urn:microsoft.com/office/officeart/2005/8/layout/default"/>
    <dgm:cxn modelId="{3766070C-3ADA-C84B-92E7-320C96DB8687}" type="presParOf" srcId="{77F36220-56BF-4D46-95E7-44A33D6B7EFB}" destId="{04374CA6-EAB6-4DA8-95ED-C3B0E3B531D7}" srcOrd="4" destOrd="0" presId="urn:microsoft.com/office/officeart/2005/8/layout/default"/>
    <dgm:cxn modelId="{A316443B-8D3B-734D-ABB8-6B615F7D9946}" type="presParOf" srcId="{77F36220-56BF-4D46-95E7-44A33D6B7EFB}" destId="{3F3DACF0-EF2D-4DC8-96C8-8AF3A52C9125}" srcOrd="5" destOrd="0" presId="urn:microsoft.com/office/officeart/2005/8/layout/default"/>
    <dgm:cxn modelId="{F5C1FAD5-405A-C94B-9E99-C3B204071D61}" type="presParOf" srcId="{77F36220-56BF-4D46-95E7-44A33D6B7EFB}" destId="{F42088D1-0A3B-4552-A417-84D297ECB2F5}" srcOrd="6" destOrd="0" presId="urn:microsoft.com/office/officeart/2005/8/layout/default"/>
    <dgm:cxn modelId="{4A444A4C-27FD-104E-96AB-6450D60C3420}" type="presParOf" srcId="{77F36220-56BF-4D46-95E7-44A33D6B7EFB}" destId="{BF612B2E-F4B6-432F-96E6-C2695C582A0C}" srcOrd="7" destOrd="0" presId="urn:microsoft.com/office/officeart/2005/8/layout/default"/>
    <dgm:cxn modelId="{F3ED771A-A854-6E46-85C4-5069AE2F8785}" type="presParOf" srcId="{77F36220-56BF-4D46-95E7-44A33D6B7EFB}" destId="{D9BE7A6E-3A16-4A67-9108-F5DC4A0F8D8D}" srcOrd="8" destOrd="0" presId="urn:microsoft.com/office/officeart/2005/8/layout/default"/>
    <dgm:cxn modelId="{CD35CB46-DD92-AD40-9B2D-880A6EFB25F0}" type="presParOf" srcId="{77F36220-56BF-4D46-95E7-44A33D6B7EFB}" destId="{65F697D9-6522-4560-83E4-FA552B43B37D}" srcOrd="9" destOrd="0" presId="urn:microsoft.com/office/officeart/2005/8/layout/default"/>
    <dgm:cxn modelId="{D5CC48C3-D479-6A46-912E-16B82126648C}" type="presParOf" srcId="{77F36220-56BF-4D46-95E7-44A33D6B7EFB}" destId="{11115F06-3985-4B55-818D-D9382C45ABB4}"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845AA31-E309-4752-99D4-CE0C836DFEE9}" type="doc">
      <dgm:prSet loTypeId="urn:microsoft.com/office/officeart/2005/8/layout/list1" loCatId="list" qsTypeId="urn:microsoft.com/office/officeart/2005/8/quickstyle/3d1" qsCatId="3D" csTypeId="urn:microsoft.com/office/officeart/2005/8/colors/colorful1#5" csCatId="colorful" phldr="1"/>
      <dgm:spPr/>
      <dgm:t>
        <a:bodyPr/>
        <a:lstStyle/>
        <a:p>
          <a:endParaRPr lang="en-US"/>
        </a:p>
      </dgm:t>
    </dgm:pt>
    <dgm:pt modelId="{B06588DB-F50A-4B46-A68E-2F26B1728F9A}">
      <dgm:prSet phldrT="[Text]" custT="1"/>
      <dgm:spPr/>
      <dgm:t>
        <a:bodyPr/>
        <a:lstStyle/>
        <a:p>
          <a:pPr algn="just"/>
          <a:r>
            <a:rPr lang="en-US" sz="1800" b="1" dirty="0" smtClean="0">
              <a:latin typeface="Arial" pitchFamily="34" charset="0"/>
              <a:cs typeface="Arial" pitchFamily="34" charset="0"/>
            </a:rPr>
            <a:t>Government</a:t>
          </a:r>
          <a:endParaRPr lang="en-US" sz="1800" b="1" dirty="0">
            <a:latin typeface="Arial" pitchFamily="34" charset="0"/>
            <a:cs typeface="Arial" pitchFamily="34" charset="0"/>
          </a:endParaRPr>
        </a:p>
      </dgm:t>
    </dgm:pt>
    <dgm:pt modelId="{5533A5BB-C6B9-4EA5-8D33-483490630C36}" type="parTrans" cxnId="{892A5BB7-0470-46DE-89C4-FD6F09CBDE0B}">
      <dgm:prSet/>
      <dgm:spPr/>
      <dgm:t>
        <a:bodyPr/>
        <a:lstStyle/>
        <a:p>
          <a:pPr algn="just"/>
          <a:endParaRPr lang="en-US"/>
        </a:p>
      </dgm:t>
    </dgm:pt>
    <dgm:pt modelId="{1F64C9CB-366E-4E85-857B-AB7CB73F88B1}" type="sibTrans" cxnId="{892A5BB7-0470-46DE-89C4-FD6F09CBDE0B}">
      <dgm:prSet/>
      <dgm:spPr/>
      <dgm:t>
        <a:bodyPr/>
        <a:lstStyle/>
        <a:p>
          <a:pPr algn="just"/>
          <a:endParaRPr lang="en-US"/>
        </a:p>
      </dgm:t>
    </dgm:pt>
    <dgm:pt modelId="{AE2D0BB5-0CD2-4078-A8BB-E143C25D7DE6}">
      <dgm:prSet phldrT="[Text]" custT="1"/>
      <dgm:spPr/>
      <dgm:t>
        <a:bodyPr/>
        <a:lstStyle/>
        <a:p>
          <a:pPr algn="just"/>
          <a:r>
            <a:rPr lang="en-US" sz="1600" dirty="0" smtClean="0">
              <a:latin typeface="Calibri" charset="0"/>
              <a:ea typeface="Calibri" charset="0"/>
              <a:cs typeface="Calibri" charset="0"/>
            </a:rPr>
            <a:t>Encourages investments in infrastructure</a:t>
          </a:r>
          <a:endParaRPr lang="en-US" sz="1600" dirty="0">
            <a:latin typeface="Calibri" charset="0"/>
            <a:ea typeface="Calibri" charset="0"/>
            <a:cs typeface="Calibri" charset="0"/>
          </a:endParaRPr>
        </a:p>
      </dgm:t>
    </dgm:pt>
    <dgm:pt modelId="{145423F5-D5E3-4F61-B86F-F75595007B1D}" type="parTrans" cxnId="{38E1771B-EB00-4071-A006-612452BDB062}">
      <dgm:prSet/>
      <dgm:spPr/>
      <dgm:t>
        <a:bodyPr/>
        <a:lstStyle/>
        <a:p>
          <a:pPr algn="just"/>
          <a:endParaRPr lang="en-US"/>
        </a:p>
      </dgm:t>
    </dgm:pt>
    <dgm:pt modelId="{70EB4B38-89CA-4604-9A16-C99E80E5540E}" type="sibTrans" cxnId="{38E1771B-EB00-4071-A006-612452BDB062}">
      <dgm:prSet/>
      <dgm:spPr/>
      <dgm:t>
        <a:bodyPr/>
        <a:lstStyle/>
        <a:p>
          <a:pPr algn="just"/>
          <a:endParaRPr lang="en-US"/>
        </a:p>
      </dgm:t>
    </dgm:pt>
    <dgm:pt modelId="{01B7B529-0A1B-4DA7-9C4E-81427E18849F}">
      <dgm:prSet phldrT="[Text]" custT="1"/>
      <dgm:spPr/>
      <dgm:t>
        <a:bodyPr/>
        <a:lstStyle/>
        <a:p>
          <a:pPr algn="just"/>
          <a:r>
            <a:rPr lang="en-US" sz="1800" b="1" dirty="0" smtClean="0">
              <a:latin typeface="Arial" pitchFamily="34" charset="0"/>
              <a:cs typeface="Arial" pitchFamily="34" charset="0"/>
            </a:rPr>
            <a:t>Operators</a:t>
          </a:r>
          <a:endParaRPr lang="en-US" sz="1800" b="1" dirty="0">
            <a:latin typeface="Arial" pitchFamily="34" charset="0"/>
            <a:cs typeface="Arial" pitchFamily="34" charset="0"/>
          </a:endParaRPr>
        </a:p>
      </dgm:t>
    </dgm:pt>
    <dgm:pt modelId="{AC206BC0-8CA5-4C23-9CD0-6D0C025B777C}" type="parTrans" cxnId="{C19976B1-BE9A-4BFB-8D39-81DD2D84FA8A}">
      <dgm:prSet/>
      <dgm:spPr/>
      <dgm:t>
        <a:bodyPr/>
        <a:lstStyle/>
        <a:p>
          <a:pPr algn="just"/>
          <a:endParaRPr lang="en-US"/>
        </a:p>
      </dgm:t>
    </dgm:pt>
    <dgm:pt modelId="{566EF0DA-75C3-4E47-8307-AB836B38A014}" type="sibTrans" cxnId="{C19976B1-BE9A-4BFB-8D39-81DD2D84FA8A}">
      <dgm:prSet/>
      <dgm:spPr/>
      <dgm:t>
        <a:bodyPr/>
        <a:lstStyle/>
        <a:p>
          <a:pPr algn="just"/>
          <a:endParaRPr lang="en-US"/>
        </a:p>
      </dgm:t>
    </dgm:pt>
    <dgm:pt modelId="{0A0BA4EC-B8F7-4895-9AAA-4113AEABE26F}">
      <dgm:prSet phldrT="[Text]" custT="1"/>
      <dgm:spPr/>
      <dgm:t>
        <a:bodyPr/>
        <a:lstStyle/>
        <a:p>
          <a:pPr marL="171450" indent="-171450" algn="just" defTabSz="755650">
            <a:lnSpc>
              <a:spcPct val="90000"/>
            </a:lnSpc>
            <a:spcBef>
              <a:spcPct val="0"/>
            </a:spcBef>
            <a:spcAft>
              <a:spcPct val="15000"/>
            </a:spcAft>
            <a:buNone/>
          </a:pPr>
          <a:r>
            <a:rPr lang="en-US" sz="1400" dirty="0" smtClean="0">
              <a:latin typeface="Arial" pitchFamily="34" charset="0"/>
              <a:cs typeface="Arial" pitchFamily="34" charset="0"/>
            </a:rPr>
            <a:t>Reasonable rates for site build and fibre roll out.</a:t>
          </a:r>
          <a:endParaRPr lang="en-US" sz="1400" dirty="0">
            <a:latin typeface="Arial" pitchFamily="34" charset="0"/>
            <a:cs typeface="Arial" pitchFamily="34" charset="0"/>
          </a:endParaRPr>
        </a:p>
      </dgm:t>
    </dgm:pt>
    <dgm:pt modelId="{0B984722-5AE7-4155-AC2A-4C2655A3E426}" type="parTrans" cxnId="{92E1570D-52A4-4E0A-844B-2A03EF183494}">
      <dgm:prSet/>
      <dgm:spPr/>
      <dgm:t>
        <a:bodyPr/>
        <a:lstStyle/>
        <a:p>
          <a:pPr algn="just"/>
          <a:endParaRPr lang="en-US"/>
        </a:p>
      </dgm:t>
    </dgm:pt>
    <dgm:pt modelId="{72AC1238-6274-478E-9503-8322AC855483}" type="sibTrans" cxnId="{92E1570D-52A4-4E0A-844B-2A03EF183494}">
      <dgm:prSet/>
      <dgm:spPr/>
      <dgm:t>
        <a:bodyPr/>
        <a:lstStyle/>
        <a:p>
          <a:pPr algn="just"/>
          <a:endParaRPr lang="en-US"/>
        </a:p>
      </dgm:t>
    </dgm:pt>
    <dgm:pt modelId="{96828E54-8775-4AB5-AFA2-EED50E6AB129}">
      <dgm:prSet phldrT="[Text]" custT="1"/>
      <dgm:spPr/>
      <dgm:t>
        <a:bodyPr/>
        <a:lstStyle/>
        <a:p>
          <a:pPr marL="171450" indent="-171450" algn="just" defTabSz="755650">
            <a:lnSpc>
              <a:spcPct val="90000"/>
            </a:lnSpc>
            <a:spcBef>
              <a:spcPct val="0"/>
            </a:spcBef>
            <a:spcAft>
              <a:spcPct val="15000"/>
            </a:spcAft>
            <a:buNone/>
          </a:pPr>
          <a:r>
            <a:rPr lang="en-US" sz="1800" b="1" dirty="0" smtClean="0">
              <a:latin typeface="Arial" pitchFamily="34" charset="0"/>
              <a:cs typeface="Arial" pitchFamily="34" charset="0"/>
            </a:rPr>
            <a:t>Consumer</a:t>
          </a:r>
          <a:endParaRPr lang="en-US" sz="1800" b="1" dirty="0">
            <a:latin typeface="Arial" pitchFamily="34" charset="0"/>
            <a:cs typeface="Arial" pitchFamily="34" charset="0"/>
          </a:endParaRPr>
        </a:p>
      </dgm:t>
    </dgm:pt>
    <dgm:pt modelId="{5F858042-46AA-4D68-8E14-E79CD4FD52AE}" type="parTrans" cxnId="{3C0A2F28-3FC3-4ABF-99FE-EA9146F485F9}">
      <dgm:prSet/>
      <dgm:spPr/>
      <dgm:t>
        <a:bodyPr/>
        <a:lstStyle/>
        <a:p>
          <a:pPr algn="just"/>
          <a:endParaRPr lang="en-US"/>
        </a:p>
      </dgm:t>
    </dgm:pt>
    <dgm:pt modelId="{B2069620-0062-409D-AE08-8DA6F3E82AA8}" type="sibTrans" cxnId="{3C0A2F28-3FC3-4ABF-99FE-EA9146F485F9}">
      <dgm:prSet/>
      <dgm:spPr/>
      <dgm:t>
        <a:bodyPr/>
        <a:lstStyle/>
        <a:p>
          <a:pPr algn="just"/>
          <a:endParaRPr lang="en-US"/>
        </a:p>
      </dgm:t>
    </dgm:pt>
    <dgm:pt modelId="{04D79668-3F0E-4223-A4DA-E57C4BF3873F}">
      <dgm:prSet phldrT="[Text]" custT="1"/>
      <dgm:spPr/>
      <dgm:t>
        <a:bodyPr/>
        <a:lstStyle/>
        <a:p>
          <a:pPr marL="171450" indent="-171450" algn="just" defTabSz="755650">
            <a:lnSpc>
              <a:spcPct val="90000"/>
            </a:lnSpc>
            <a:spcBef>
              <a:spcPct val="0"/>
            </a:spcBef>
            <a:spcAft>
              <a:spcPct val="15000"/>
            </a:spcAft>
            <a:buNone/>
          </a:pPr>
          <a:r>
            <a:rPr lang="en-US" sz="1400" dirty="0" smtClean="0">
              <a:latin typeface="Arial" pitchFamily="34" charset="0"/>
              <a:cs typeface="Arial" pitchFamily="34" charset="0"/>
            </a:rPr>
            <a:t>Lower tariffs for products and services</a:t>
          </a:r>
          <a:endParaRPr lang="en-US" sz="1400" dirty="0">
            <a:latin typeface="Arial" pitchFamily="34" charset="0"/>
            <a:cs typeface="Arial" pitchFamily="34" charset="0"/>
          </a:endParaRPr>
        </a:p>
      </dgm:t>
    </dgm:pt>
    <dgm:pt modelId="{FF6A44B7-10D7-411E-99DD-720442439431}" type="parTrans" cxnId="{443ED09B-2A20-4A5A-8A8A-57FE4A87EC1F}">
      <dgm:prSet/>
      <dgm:spPr/>
      <dgm:t>
        <a:bodyPr/>
        <a:lstStyle/>
        <a:p>
          <a:endParaRPr lang="en-US"/>
        </a:p>
      </dgm:t>
    </dgm:pt>
    <dgm:pt modelId="{807053E5-5D09-49F9-8953-7390CB4433F4}" type="sibTrans" cxnId="{443ED09B-2A20-4A5A-8A8A-57FE4A87EC1F}">
      <dgm:prSet/>
      <dgm:spPr/>
      <dgm:t>
        <a:bodyPr/>
        <a:lstStyle/>
        <a:p>
          <a:endParaRPr lang="en-US"/>
        </a:p>
      </dgm:t>
    </dgm:pt>
    <dgm:pt modelId="{5E0B787E-4F98-44F1-952D-8892B4683CDE}">
      <dgm:prSet phldrT="[Text]" custT="1"/>
      <dgm:spPr/>
      <dgm:t>
        <a:bodyPr/>
        <a:lstStyle/>
        <a:p>
          <a:pPr marL="171450" indent="-171450" algn="just" defTabSz="755650">
            <a:lnSpc>
              <a:spcPct val="90000"/>
            </a:lnSpc>
            <a:spcBef>
              <a:spcPct val="0"/>
            </a:spcBef>
            <a:spcAft>
              <a:spcPct val="15000"/>
            </a:spcAft>
            <a:buNone/>
          </a:pPr>
          <a:r>
            <a:rPr lang="en-US" sz="1400" dirty="0" smtClean="0">
              <a:latin typeface="Arial" pitchFamily="34" charset="0"/>
              <a:cs typeface="Arial" pitchFamily="34" charset="0"/>
            </a:rPr>
            <a:t>Streamlined processes for Infrastructure deployment.</a:t>
          </a:r>
          <a:endParaRPr lang="en-US" sz="1400" dirty="0">
            <a:latin typeface="Arial" pitchFamily="34" charset="0"/>
            <a:cs typeface="Arial" pitchFamily="34" charset="0"/>
          </a:endParaRPr>
        </a:p>
      </dgm:t>
    </dgm:pt>
    <dgm:pt modelId="{12D4A182-F368-4C9F-B0B6-0F53B61660AD}" type="parTrans" cxnId="{7070F1D9-CC51-4021-96D5-069A680D8FD7}">
      <dgm:prSet/>
      <dgm:spPr/>
      <dgm:t>
        <a:bodyPr/>
        <a:lstStyle/>
        <a:p>
          <a:endParaRPr lang="en-US"/>
        </a:p>
      </dgm:t>
    </dgm:pt>
    <dgm:pt modelId="{D52A57F6-FCED-4B43-8502-4DE4501C15CE}" type="sibTrans" cxnId="{7070F1D9-CC51-4021-96D5-069A680D8FD7}">
      <dgm:prSet/>
      <dgm:spPr/>
      <dgm:t>
        <a:bodyPr/>
        <a:lstStyle/>
        <a:p>
          <a:endParaRPr lang="en-US"/>
        </a:p>
      </dgm:t>
    </dgm:pt>
    <dgm:pt modelId="{92238CC6-DC63-41F8-AE61-7B1D225557CB}">
      <dgm:prSet phldrT="[Text]" custT="1"/>
      <dgm:spPr/>
      <dgm:t>
        <a:bodyPr/>
        <a:lstStyle/>
        <a:p>
          <a:pPr marL="171450" indent="-171450" algn="just" defTabSz="755650">
            <a:lnSpc>
              <a:spcPct val="90000"/>
            </a:lnSpc>
            <a:spcBef>
              <a:spcPct val="0"/>
            </a:spcBef>
            <a:spcAft>
              <a:spcPct val="15000"/>
            </a:spcAft>
            <a:buNone/>
          </a:pPr>
          <a:r>
            <a:rPr lang="en-US" sz="1400" dirty="0" smtClean="0">
              <a:latin typeface="Arial" pitchFamily="34" charset="0"/>
              <a:cs typeface="Arial" pitchFamily="34" charset="0"/>
            </a:rPr>
            <a:t>Better cooperation and coordination on </a:t>
          </a:r>
          <a:r>
            <a:rPr lang="en-US" sz="1400" dirty="0" err="1" smtClean="0">
              <a:latin typeface="Arial" pitchFamily="34" charset="0"/>
              <a:cs typeface="Arial" pitchFamily="34" charset="0"/>
            </a:rPr>
            <a:t>fibre</a:t>
          </a:r>
          <a:r>
            <a:rPr lang="en-US" sz="1400" dirty="0" smtClean="0">
              <a:latin typeface="Arial" pitchFamily="34" charset="0"/>
              <a:cs typeface="Arial" pitchFamily="34" charset="0"/>
            </a:rPr>
            <a:t> deployment and management.</a:t>
          </a:r>
          <a:endParaRPr lang="en-US" sz="1400" dirty="0">
            <a:latin typeface="Arial" pitchFamily="34" charset="0"/>
            <a:cs typeface="Arial" pitchFamily="34" charset="0"/>
          </a:endParaRPr>
        </a:p>
      </dgm:t>
    </dgm:pt>
    <dgm:pt modelId="{7CF036C8-C0F0-4BD9-AE1F-D662AC8DE547}" type="parTrans" cxnId="{9A9C1CF7-01E5-4A71-BCCD-41ECDDE29416}">
      <dgm:prSet/>
      <dgm:spPr/>
      <dgm:t>
        <a:bodyPr/>
        <a:lstStyle/>
        <a:p>
          <a:endParaRPr lang="en-US"/>
        </a:p>
      </dgm:t>
    </dgm:pt>
    <dgm:pt modelId="{D2B74A33-2B18-4D0A-B6EE-7357AB89D4E9}" type="sibTrans" cxnId="{9A9C1CF7-01E5-4A71-BCCD-41ECDDE29416}">
      <dgm:prSet/>
      <dgm:spPr/>
      <dgm:t>
        <a:bodyPr/>
        <a:lstStyle/>
        <a:p>
          <a:endParaRPr lang="en-US"/>
        </a:p>
      </dgm:t>
    </dgm:pt>
    <dgm:pt modelId="{96DFEF43-58A5-4D85-81AB-FEE0C0700393}">
      <dgm:prSet phldrT="[Text]" custT="1"/>
      <dgm:spPr/>
      <dgm:t>
        <a:bodyPr/>
        <a:lstStyle/>
        <a:p>
          <a:pPr marL="171450" indent="-171450" algn="just" defTabSz="755650">
            <a:lnSpc>
              <a:spcPct val="90000"/>
            </a:lnSpc>
            <a:spcBef>
              <a:spcPct val="0"/>
            </a:spcBef>
            <a:spcAft>
              <a:spcPct val="15000"/>
            </a:spcAft>
            <a:buNone/>
          </a:pPr>
          <a:r>
            <a:rPr lang="en-US" sz="1400" dirty="0" smtClean="0">
              <a:latin typeface="Arial" pitchFamily="34" charset="0"/>
              <a:cs typeface="Arial" pitchFamily="34" charset="0"/>
            </a:rPr>
            <a:t>Better network quality and improved customer experience.</a:t>
          </a:r>
          <a:endParaRPr lang="en-US" sz="1400" dirty="0">
            <a:latin typeface="Arial" pitchFamily="34" charset="0"/>
            <a:cs typeface="Arial" pitchFamily="34" charset="0"/>
          </a:endParaRPr>
        </a:p>
      </dgm:t>
    </dgm:pt>
    <dgm:pt modelId="{8B45C62B-F947-4BBE-AF71-ABBDDC9D9995}" type="parTrans" cxnId="{0BCEF696-E565-4B1D-9598-05B33F23168C}">
      <dgm:prSet/>
      <dgm:spPr/>
      <dgm:t>
        <a:bodyPr/>
        <a:lstStyle/>
        <a:p>
          <a:endParaRPr lang="en-US"/>
        </a:p>
      </dgm:t>
    </dgm:pt>
    <dgm:pt modelId="{CCCEFAE1-0046-48F6-8978-8CBEDE2A78B8}" type="sibTrans" cxnId="{0BCEF696-E565-4B1D-9598-05B33F23168C}">
      <dgm:prSet/>
      <dgm:spPr/>
      <dgm:t>
        <a:bodyPr/>
        <a:lstStyle/>
        <a:p>
          <a:endParaRPr lang="en-US"/>
        </a:p>
      </dgm:t>
    </dgm:pt>
    <dgm:pt modelId="{B2091B9C-8825-48C9-8E27-4E1B8B61D995}">
      <dgm:prSet phldrT="[Text]" custT="1"/>
      <dgm:spPr/>
      <dgm:t>
        <a:bodyPr/>
        <a:lstStyle/>
        <a:p>
          <a:pPr algn="just"/>
          <a:r>
            <a:rPr lang="en-US" sz="1600" dirty="0" smtClean="0">
              <a:latin typeface="Calibri" charset="0"/>
              <a:ea typeface="Calibri" charset="0"/>
              <a:cs typeface="Calibri" charset="0"/>
            </a:rPr>
            <a:t>Promotes infrastructure sharing averting further adjustment to road infrastructure.</a:t>
          </a:r>
          <a:endParaRPr lang="en-US" sz="1600" dirty="0">
            <a:latin typeface="Calibri" charset="0"/>
            <a:ea typeface="Calibri" charset="0"/>
            <a:cs typeface="Calibri" charset="0"/>
          </a:endParaRPr>
        </a:p>
      </dgm:t>
    </dgm:pt>
    <dgm:pt modelId="{C72949BA-1F8A-4861-A5AC-9964FC7BD617}" type="parTrans" cxnId="{9A78B3F6-F178-4CF1-BD4D-2E5E3A821E84}">
      <dgm:prSet/>
      <dgm:spPr/>
      <dgm:t>
        <a:bodyPr/>
        <a:lstStyle/>
        <a:p>
          <a:endParaRPr lang="en-US"/>
        </a:p>
      </dgm:t>
    </dgm:pt>
    <dgm:pt modelId="{59E7F8EA-AFAD-4DFE-A40E-3029E0FF1247}" type="sibTrans" cxnId="{9A78B3F6-F178-4CF1-BD4D-2E5E3A821E84}">
      <dgm:prSet/>
      <dgm:spPr/>
      <dgm:t>
        <a:bodyPr/>
        <a:lstStyle/>
        <a:p>
          <a:endParaRPr lang="en-US"/>
        </a:p>
      </dgm:t>
    </dgm:pt>
    <dgm:pt modelId="{F1B2E4D8-CB30-4B51-B30F-78359D04B9ED}">
      <dgm:prSet custT="1"/>
      <dgm:spPr/>
      <dgm:t>
        <a:bodyPr/>
        <a:lstStyle/>
        <a:p>
          <a:r>
            <a:rPr lang="en-US" sz="1600" dirty="0" smtClean="0">
              <a:latin typeface="Calibri" charset="0"/>
              <a:ea typeface="Calibri" charset="0"/>
              <a:cs typeface="Calibri" charset="0"/>
            </a:rPr>
            <a:t>Eliminates incidents of duplicated costs to lower costs &amp; economic inefficiencies.</a:t>
          </a:r>
          <a:endParaRPr lang="en-US" sz="1600" dirty="0">
            <a:latin typeface="Calibri" charset="0"/>
            <a:ea typeface="Calibri" charset="0"/>
            <a:cs typeface="Calibri" charset="0"/>
          </a:endParaRPr>
        </a:p>
      </dgm:t>
    </dgm:pt>
    <dgm:pt modelId="{5228717F-C021-41F8-8275-C64EBA121CD3}" type="parTrans" cxnId="{1D45E5C3-98B1-40A0-A4AC-BC9C3AD768F4}">
      <dgm:prSet/>
      <dgm:spPr/>
      <dgm:t>
        <a:bodyPr/>
        <a:lstStyle/>
        <a:p>
          <a:endParaRPr lang="en-US"/>
        </a:p>
      </dgm:t>
    </dgm:pt>
    <dgm:pt modelId="{F900194C-D4E5-4E4A-930C-7907A27128A3}" type="sibTrans" cxnId="{1D45E5C3-98B1-40A0-A4AC-BC9C3AD768F4}">
      <dgm:prSet/>
      <dgm:spPr/>
      <dgm:t>
        <a:bodyPr/>
        <a:lstStyle/>
        <a:p>
          <a:endParaRPr lang="en-US"/>
        </a:p>
      </dgm:t>
    </dgm:pt>
    <dgm:pt modelId="{058A4F74-C979-418F-8872-FBAD6B4253CA}">
      <dgm:prSet custT="1"/>
      <dgm:spPr/>
      <dgm:t>
        <a:bodyPr/>
        <a:lstStyle/>
        <a:p>
          <a:r>
            <a:rPr lang="en-US" sz="1600" dirty="0" smtClean="0">
              <a:latin typeface="Calibri" charset="0"/>
              <a:ea typeface="Calibri" charset="0"/>
              <a:cs typeface="Calibri" charset="0"/>
            </a:rPr>
            <a:t>Reduces network outages occasioned by road construction</a:t>
          </a:r>
          <a:endParaRPr lang="en-US" sz="1600" dirty="0">
            <a:latin typeface="Calibri" charset="0"/>
            <a:ea typeface="Calibri" charset="0"/>
            <a:cs typeface="Calibri" charset="0"/>
          </a:endParaRPr>
        </a:p>
      </dgm:t>
    </dgm:pt>
    <dgm:pt modelId="{3C703E1A-2B4A-4D48-ACD5-2F0C5ADEEE67}" type="parTrans" cxnId="{ED6C4571-96F1-4AB9-84EF-9BE8183293C7}">
      <dgm:prSet/>
      <dgm:spPr/>
      <dgm:t>
        <a:bodyPr/>
        <a:lstStyle/>
        <a:p>
          <a:endParaRPr lang="en-US"/>
        </a:p>
      </dgm:t>
    </dgm:pt>
    <dgm:pt modelId="{5DA26F1B-FA72-488B-BFC1-DA87858AD356}" type="sibTrans" cxnId="{ED6C4571-96F1-4AB9-84EF-9BE8183293C7}">
      <dgm:prSet/>
      <dgm:spPr/>
      <dgm:t>
        <a:bodyPr/>
        <a:lstStyle/>
        <a:p>
          <a:endParaRPr lang="en-US"/>
        </a:p>
      </dgm:t>
    </dgm:pt>
    <dgm:pt modelId="{9A7B34ED-F43F-47E5-94CB-D160688D78F9}">
      <dgm:prSet custT="1"/>
      <dgm:spPr/>
      <dgm:t>
        <a:bodyPr/>
        <a:lstStyle/>
        <a:p>
          <a:r>
            <a:rPr lang="en-US" sz="1600" dirty="0" smtClean="0">
              <a:latin typeface="Calibri" charset="0"/>
              <a:ea typeface="Calibri" charset="0"/>
              <a:cs typeface="Calibri" charset="0"/>
            </a:rPr>
            <a:t>Guarantees optimal industry contribution to the development of the State.</a:t>
          </a:r>
          <a:endParaRPr lang="en-US" sz="1600" dirty="0">
            <a:latin typeface="Calibri" charset="0"/>
            <a:ea typeface="Calibri" charset="0"/>
            <a:cs typeface="Calibri" charset="0"/>
          </a:endParaRPr>
        </a:p>
      </dgm:t>
    </dgm:pt>
    <dgm:pt modelId="{75265787-5623-4582-A461-CD37F58AACA7}" type="parTrans" cxnId="{485D4109-ADA0-4FAE-9FDA-01BF132AE529}">
      <dgm:prSet/>
      <dgm:spPr/>
      <dgm:t>
        <a:bodyPr/>
        <a:lstStyle/>
        <a:p>
          <a:endParaRPr lang="en-US"/>
        </a:p>
      </dgm:t>
    </dgm:pt>
    <dgm:pt modelId="{8B13EFBF-AB4A-427B-8170-6950A75692E7}" type="sibTrans" cxnId="{485D4109-ADA0-4FAE-9FDA-01BF132AE529}">
      <dgm:prSet/>
      <dgm:spPr/>
      <dgm:t>
        <a:bodyPr/>
        <a:lstStyle/>
        <a:p>
          <a:endParaRPr lang="en-US"/>
        </a:p>
      </dgm:t>
    </dgm:pt>
    <dgm:pt modelId="{17D6308A-2B74-4819-8320-63AC79198F8E}">
      <dgm:prSet phldrT="[Text]" custT="1"/>
      <dgm:spPr/>
      <dgm:t>
        <a:bodyPr/>
        <a:lstStyle/>
        <a:p>
          <a:pPr marL="171450" indent="-171450" algn="just" defTabSz="755650">
            <a:lnSpc>
              <a:spcPct val="90000"/>
            </a:lnSpc>
            <a:spcBef>
              <a:spcPct val="0"/>
            </a:spcBef>
            <a:spcAft>
              <a:spcPct val="15000"/>
            </a:spcAft>
            <a:buNone/>
          </a:pPr>
          <a:r>
            <a:rPr lang="en-US" sz="1400" dirty="0" smtClean="0">
              <a:latin typeface="Arial" pitchFamily="34" charset="0"/>
              <a:cs typeface="Arial" pitchFamily="34" charset="0"/>
            </a:rPr>
            <a:t>Ensures regulatory certainty which supports business planning and forecasting. </a:t>
          </a:r>
          <a:endParaRPr lang="en-US" sz="1400" dirty="0">
            <a:latin typeface="Arial" pitchFamily="34" charset="0"/>
            <a:cs typeface="Arial" pitchFamily="34" charset="0"/>
          </a:endParaRPr>
        </a:p>
      </dgm:t>
    </dgm:pt>
    <dgm:pt modelId="{E700F3FA-FD10-4D0F-AC53-E7A931D4ABE9}" type="parTrans" cxnId="{92813538-6D28-4690-9B4B-DCC4ABCFE57B}">
      <dgm:prSet/>
      <dgm:spPr/>
      <dgm:t>
        <a:bodyPr/>
        <a:lstStyle/>
        <a:p>
          <a:endParaRPr lang="en-US"/>
        </a:p>
      </dgm:t>
    </dgm:pt>
    <dgm:pt modelId="{7F5352EB-A5F8-47F7-B4A9-41323FFC3C96}" type="sibTrans" cxnId="{92813538-6D28-4690-9B4B-DCC4ABCFE57B}">
      <dgm:prSet/>
      <dgm:spPr/>
      <dgm:t>
        <a:bodyPr/>
        <a:lstStyle/>
        <a:p>
          <a:endParaRPr lang="en-US"/>
        </a:p>
      </dgm:t>
    </dgm:pt>
    <dgm:pt modelId="{6096B0C1-EF3F-48DC-B075-AC0DD825AAC2}" type="pres">
      <dgm:prSet presAssocID="{9845AA31-E309-4752-99D4-CE0C836DFEE9}" presName="linear" presStyleCnt="0">
        <dgm:presLayoutVars>
          <dgm:dir/>
          <dgm:animLvl val="lvl"/>
          <dgm:resizeHandles val="exact"/>
        </dgm:presLayoutVars>
      </dgm:prSet>
      <dgm:spPr/>
      <dgm:t>
        <a:bodyPr/>
        <a:lstStyle/>
        <a:p>
          <a:endParaRPr lang="en-US"/>
        </a:p>
      </dgm:t>
    </dgm:pt>
    <dgm:pt modelId="{273BBB52-864D-41E4-9DBB-CA7C8D20A908}" type="pres">
      <dgm:prSet presAssocID="{B06588DB-F50A-4B46-A68E-2F26B1728F9A}" presName="parentLin" presStyleCnt="0"/>
      <dgm:spPr/>
    </dgm:pt>
    <dgm:pt modelId="{CC7A28F5-DF86-485D-925F-721706442191}" type="pres">
      <dgm:prSet presAssocID="{B06588DB-F50A-4B46-A68E-2F26B1728F9A}" presName="parentLeftMargin" presStyleLbl="node1" presStyleIdx="0" presStyleCnt="3"/>
      <dgm:spPr/>
      <dgm:t>
        <a:bodyPr/>
        <a:lstStyle/>
        <a:p>
          <a:endParaRPr lang="en-US"/>
        </a:p>
      </dgm:t>
    </dgm:pt>
    <dgm:pt modelId="{E494B591-F3D2-4748-B718-B57C24B31167}" type="pres">
      <dgm:prSet presAssocID="{B06588DB-F50A-4B46-A68E-2F26B1728F9A}" presName="parentText" presStyleLbl="node1" presStyleIdx="0" presStyleCnt="3" custScaleX="123810" custScaleY="112569">
        <dgm:presLayoutVars>
          <dgm:chMax val="0"/>
          <dgm:bulletEnabled val="1"/>
        </dgm:presLayoutVars>
      </dgm:prSet>
      <dgm:spPr/>
      <dgm:t>
        <a:bodyPr/>
        <a:lstStyle/>
        <a:p>
          <a:endParaRPr lang="en-US"/>
        </a:p>
      </dgm:t>
    </dgm:pt>
    <dgm:pt modelId="{8EBA5072-04BE-48EC-996F-54615EEDE6B1}" type="pres">
      <dgm:prSet presAssocID="{B06588DB-F50A-4B46-A68E-2F26B1728F9A}" presName="negativeSpace" presStyleCnt="0"/>
      <dgm:spPr/>
    </dgm:pt>
    <dgm:pt modelId="{C04F21F6-4F97-4B5D-BA0E-4D8553292AB9}" type="pres">
      <dgm:prSet presAssocID="{B06588DB-F50A-4B46-A68E-2F26B1728F9A}" presName="childText" presStyleLbl="conFgAcc1" presStyleIdx="0" presStyleCnt="3">
        <dgm:presLayoutVars>
          <dgm:bulletEnabled val="1"/>
        </dgm:presLayoutVars>
      </dgm:prSet>
      <dgm:spPr/>
      <dgm:t>
        <a:bodyPr/>
        <a:lstStyle/>
        <a:p>
          <a:endParaRPr lang="en-US"/>
        </a:p>
      </dgm:t>
    </dgm:pt>
    <dgm:pt modelId="{9F83D324-EE52-4BB0-956B-823B91D13FBD}" type="pres">
      <dgm:prSet presAssocID="{1F64C9CB-366E-4E85-857B-AB7CB73F88B1}" presName="spaceBetweenRectangles" presStyleCnt="0"/>
      <dgm:spPr/>
    </dgm:pt>
    <dgm:pt modelId="{E30CB509-3F0F-4F4C-B399-9E2885D88888}" type="pres">
      <dgm:prSet presAssocID="{01B7B529-0A1B-4DA7-9C4E-81427E18849F}" presName="parentLin" presStyleCnt="0"/>
      <dgm:spPr/>
    </dgm:pt>
    <dgm:pt modelId="{2EFAB6C3-1ED8-4520-B951-9928A67CAED9}" type="pres">
      <dgm:prSet presAssocID="{01B7B529-0A1B-4DA7-9C4E-81427E18849F}" presName="parentLeftMargin" presStyleLbl="node1" presStyleIdx="0" presStyleCnt="3"/>
      <dgm:spPr/>
      <dgm:t>
        <a:bodyPr/>
        <a:lstStyle/>
        <a:p>
          <a:endParaRPr lang="en-US"/>
        </a:p>
      </dgm:t>
    </dgm:pt>
    <dgm:pt modelId="{8826873E-6332-482B-962A-D695087A26C3}" type="pres">
      <dgm:prSet presAssocID="{01B7B529-0A1B-4DA7-9C4E-81427E18849F}" presName="parentText" presStyleLbl="node1" presStyleIdx="1" presStyleCnt="3" custScaleX="123810" custScaleY="112569">
        <dgm:presLayoutVars>
          <dgm:chMax val="0"/>
          <dgm:bulletEnabled val="1"/>
        </dgm:presLayoutVars>
      </dgm:prSet>
      <dgm:spPr/>
      <dgm:t>
        <a:bodyPr/>
        <a:lstStyle/>
        <a:p>
          <a:endParaRPr lang="en-US"/>
        </a:p>
      </dgm:t>
    </dgm:pt>
    <dgm:pt modelId="{E39A7579-4BB8-44F3-9D45-6C575931489F}" type="pres">
      <dgm:prSet presAssocID="{01B7B529-0A1B-4DA7-9C4E-81427E18849F}" presName="negativeSpace" presStyleCnt="0"/>
      <dgm:spPr/>
    </dgm:pt>
    <dgm:pt modelId="{103C9F74-4D04-4695-BDFB-B751761CA20C}" type="pres">
      <dgm:prSet presAssocID="{01B7B529-0A1B-4DA7-9C4E-81427E18849F}" presName="childText" presStyleLbl="conFgAcc1" presStyleIdx="1" presStyleCnt="3">
        <dgm:presLayoutVars>
          <dgm:bulletEnabled val="1"/>
        </dgm:presLayoutVars>
      </dgm:prSet>
      <dgm:spPr/>
      <dgm:t>
        <a:bodyPr/>
        <a:lstStyle/>
        <a:p>
          <a:endParaRPr lang="en-US"/>
        </a:p>
      </dgm:t>
    </dgm:pt>
    <dgm:pt modelId="{D4BDBC30-0E11-45DE-922F-88B258EA7816}" type="pres">
      <dgm:prSet presAssocID="{566EF0DA-75C3-4E47-8307-AB836B38A014}" presName="spaceBetweenRectangles" presStyleCnt="0"/>
      <dgm:spPr/>
    </dgm:pt>
    <dgm:pt modelId="{A3C1CFDF-48C1-4000-9805-D0617679FA7E}" type="pres">
      <dgm:prSet presAssocID="{96828E54-8775-4AB5-AFA2-EED50E6AB129}" presName="parentLin" presStyleCnt="0"/>
      <dgm:spPr/>
    </dgm:pt>
    <dgm:pt modelId="{91992AC0-7CEE-4A9A-9A81-6AE575396311}" type="pres">
      <dgm:prSet presAssocID="{96828E54-8775-4AB5-AFA2-EED50E6AB129}" presName="parentLeftMargin" presStyleLbl="node1" presStyleIdx="1" presStyleCnt="3"/>
      <dgm:spPr/>
      <dgm:t>
        <a:bodyPr/>
        <a:lstStyle/>
        <a:p>
          <a:endParaRPr lang="en-US"/>
        </a:p>
      </dgm:t>
    </dgm:pt>
    <dgm:pt modelId="{9BA7CD5D-3106-457A-AFCF-348C9C46696E}" type="pres">
      <dgm:prSet presAssocID="{96828E54-8775-4AB5-AFA2-EED50E6AB129}" presName="parentText" presStyleLbl="node1" presStyleIdx="2" presStyleCnt="3" custScaleX="123810" custScaleY="112569">
        <dgm:presLayoutVars>
          <dgm:chMax val="0"/>
          <dgm:bulletEnabled val="1"/>
        </dgm:presLayoutVars>
      </dgm:prSet>
      <dgm:spPr/>
      <dgm:t>
        <a:bodyPr/>
        <a:lstStyle/>
        <a:p>
          <a:endParaRPr lang="en-US"/>
        </a:p>
      </dgm:t>
    </dgm:pt>
    <dgm:pt modelId="{1878ECA6-C299-453C-AE02-D4F8924698B2}" type="pres">
      <dgm:prSet presAssocID="{96828E54-8775-4AB5-AFA2-EED50E6AB129}" presName="negativeSpace" presStyleCnt="0"/>
      <dgm:spPr/>
    </dgm:pt>
    <dgm:pt modelId="{1AEFB8E7-B1EF-4436-958E-58D85F2DB88F}" type="pres">
      <dgm:prSet presAssocID="{96828E54-8775-4AB5-AFA2-EED50E6AB129}" presName="childText" presStyleLbl="conFgAcc1" presStyleIdx="2" presStyleCnt="3" custLinFactNeighborX="-7407" custLinFactNeighborY="14946">
        <dgm:presLayoutVars>
          <dgm:bulletEnabled val="1"/>
        </dgm:presLayoutVars>
      </dgm:prSet>
      <dgm:spPr/>
      <dgm:t>
        <a:bodyPr/>
        <a:lstStyle/>
        <a:p>
          <a:endParaRPr lang="en-US"/>
        </a:p>
      </dgm:t>
    </dgm:pt>
  </dgm:ptLst>
  <dgm:cxnLst>
    <dgm:cxn modelId="{92E1570D-52A4-4E0A-844B-2A03EF183494}" srcId="{01B7B529-0A1B-4DA7-9C4E-81427E18849F}" destId="{0A0BA4EC-B8F7-4895-9AAA-4113AEABE26F}" srcOrd="1" destOrd="0" parTransId="{0B984722-5AE7-4155-AC2A-4C2655A3E426}" sibTransId="{72AC1238-6274-478E-9503-8322AC855483}"/>
    <dgm:cxn modelId="{523B0E3E-499C-3A40-B4A2-485B7A38ABF4}" type="presOf" srcId="{9845AA31-E309-4752-99D4-CE0C836DFEE9}" destId="{6096B0C1-EF3F-48DC-B075-AC0DD825AAC2}" srcOrd="0" destOrd="0" presId="urn:microsoft.com/office/officeart/2005/8/layout/list1"/>
    <dgm:cxn modelId="{443ED09B-2A20-4A5A-8A8A-57FE4A87EC1F}" srcId="{96828E54-8775-4AB5-AFA2-EED50E6AB129}" destId="{04D79668-3F0E-4223-A4DA-E57C4BF3873F}" srcOrd="0" destOrd="0" parTransId="{FF6A44B7-10D7-411E-99DD-720442439431}" sibTransId="{807053E5-5D09-49F9-8953-7390CB4433F4}"/>
    <dgm:cxn modelId="{0BCEF696-E565-4B1D-9598-05B33F23168C}" srcId="{96828E54-8775-4AB5-AFA2-EED50E6AB129}" destId="{96DFEF43-58A5-4D85-81AB-FEE0C0700393}" srcOrd="1" destOrd="0" parTransId="{8B45C62B-F947-4BBE-AF71-ABBDDC9D9995}" sibTransId="{CCCEFAE1-0046-48F6-8978-8CBEDE2A78B8}"/>
    <dgm:cxn modelId="{0B323B3C-DAC6-5745-B8D0-055563FEFC01}" type="presOf" srcId="{92238CC6-DC63-41F8-AE61-7B1D225557CB}" destId="{103C9F74-4D04-4695-BDFB-B751761CA20C}" srcOrd="0" destOrd="3" presId="urn:microsoft.com/office/officeart/2005/8/layout/list1"/>
    <dgm:cxn modelId="{D4B0AFEB-29DA-1F45-9120-3055474EA2F5}" type="presOf" srcId="{17D6308A-2B74-4819-8320-63AC79198F8E}" destId="{103C9F74-4D04-4695-BDFB-B751761CA20C}" srcOrd="0" destOrd="0" presId="urn:microsoft.com/office/officeart/2005/8/layout/list1"/>
    <dgm:cxn modelId="{CA7B0216-A137-7E42-A270-E5CAAC7E91EC}" type="presOf" srcId="{F1B2E4D8-CB30-4B51-B30F-78359D04B9ED}" destId="{C04F21F6-4F97-4B5D-BA0E-4D8553292AB9}" srcOrd="0" destOrd="1" presId="urn:microsoft.com/office/officeart/2005/8/layout/list1"/>
    <dgm:cxn modelId="{9A9C1CF7-01E5-4A71-BCCD-41ECDDE29416}" srcId="{01B7B529-0A1B-4DA7-9C4E-81427E18849F}" destId="{92238CC6-DC63-41F8-AE61-7B1D225557CB}" srcOrd="3" destOrd="0" parTransId="{7CF036C8-C0F0-4BD9-AE1F-D662AC8DE547}" sibTransId="{D2B74A33-2B18-4D0A-B6EE-7357AB89D4E9}"/>
    <dgm:cxn modelId="{3F57ECD5-C55C-C742-A939-17557144B654}" type="presOf" srcId="{058A4F74-C979-418F-8872-FBAD6B4253CA}" destId="{C04F21F6-4F97-4B5D-BA0E-4D8553292AB9}" srcOrd="0" destOrd="2" presId="urn:microsoft.com/office/officeart/2005/8/layout/list1"/>
    <dgm:cxn modelId="{A5082FEC-7B70-FF47-98E8-E2F4D81757F4}" type="presOf" srcId="{96828E54-8775-4AB5-AFA2-EED50E6AB129}" destId="{9BA7CD5D-3106-457A-AFCF-348C9C46696E}" srcOrd="1" destOrd="0" presId="urn:microsoft.com/office/officeart/2005/8/layout/list1"/>
    <dgm:cxn modelId="{99700D2B-F81F-0C47-8D88-6378D176E0EC}" type="presOf" srcId="{01B7B529-0A1B-4DA7-9C4E-81427E18849F}" destId="{8826873E-6332-482B-962A-D695087A26C3}" srcOrd="1" destOrd="0" presId="urn:microsoft.com/office/officeart/2005/8/layout/list1"/>
    <dgm:cxn modelId="{ED6C4571-96F1-4AB9-84EF-9BE8183293C7}" srcId="{B06588DB-F50A-4B46-A68E-2F26B1728F9A}" destId="{058A4F74-C979-418F-8872-FBAD6B4253CA}" srcOrd="2" destOrd="0" parTransId="{3C703E1A-2B4A-4D48-ACD5-2F0C5ADEEE67}" sibTransId="{5DA26F1B-FA72-488B-BFC1-DA87858AD356}"/>
    <dgm:cxn modelId="{7070F1D9-CC51-4021-96D5-069A680D8FD7}" srcId="{01B7B529-0A1B-4DA7-9C4E-81427E18849F}" destId="{5E0B787E-4F98-44F1-952D-8892B4683CDE}" srcOrd="2" destOrd="0" parTransId="{12D4A182-F368-4C9F-B0B6-0F53B61660AD}" sibTransId="{D52A57F6-FCED-4B43-8502-4DE4501C15CE}"/>
    <dgm:cxn modelId="{892A5BB7-0470-46DE-89C4-FD6F09CBDE0B}" srcId="{9845AA31-E309-4752-99D4-CE0C836DFEE9}" destId="{B06588DB-F50A-4B46-A68E-2F26B1728F9A}" srcOrd="0" destOrd="0" parTransId="{5533A5BB-C6B9-4EA5-8D33-483490630C36}" sibTransId="{1F64C9CB-366E-4E85-857B-AB7CB73F88B1}"/>
    <dgm:cxn modelId="{485D4109-ADA0-4FAE-9FDA-01BF132AE529}" srcId="{B06588DB-F50A-4B46-A68E-2F26B1728F9A}" destId="{9A7B34ED-F43F-47E5-94CB-D160688D78F9}" srcOrd="3" destOrd="0" parTransId="{75265787-5623-4582-A461-CD37F58AACA7}" sibTransId="{8B13EFBF-AB4A-427B-8170-6950A75692E7}"/>
    <dgm:cxn modelId="{3C0A2F28-3FC3-4ABF-99FE-EA9146F485F9}" srcId="{9845AA31-E309-4752-99D4-CE0C836DFEE9}" destId="{96828E54-8775-4AB5-AFA2-EED50E6AB129}" srcOrd="2" destOrd="0" parTransId="{5F858042-46AA-4D68-8E14-E79CD4FD52AE}" sibTransId="{B2069620-0062-409D-AE08-8DA6F3E82AA8}"/>
    <dgm:cxn modelId="{38E1771B-EB00-4071-A006-612452BDB062}" srcId="{B06588DB-F50A-4B46-A68E-2F26B1728F9A}" destId="{AE2D0BB5-0CD2-4078-A8BB-E143C25D7DE6}" srcOrd="0" destOrd="0" parTransId="{145423F5-D5E3-4F61-B86F-F75595007B1D}" sibTransId="{70EB4B38-89CA-4604-9A16-C99E80E5540E}"/>
    <dgm:cxn modelId="{59043C45-94FC-0140-9ACB-641DF9554F5A}" type="presOf" srcId="{01B7B529-0A1B-4DA7-9C4E-81427E18849F}" destId="{2EFAB6C3-1ED8-4520-B951-9928A67CAED9}" srcOrd="0" destOrd="0" presId="urn:microsoft.com/office/officeart/2005/8/layout/list1"/>
    <dgm:cxn modelId="{7E0AA0C6-0020-D44F-9C13-BF8D42AC8324}" type="presOf" srcId="{B06588DB-F50A-4B46-A68E-2F26B1728F9A}" destId="{CC7A28F5-DF86-485D-925F-721706442191}" srcOrd="0" destOrd="0" presId="urn:microsoft.com/office/officeart/2005/8/layout/list1"/>
    <dgm:cxn modelId="{B0021E1A-63D0-E049-896C-A80F5D40FBC0}" type="presOf" srcId="{5E0B787E-4F98-44F1-952D-8892B4683CDE}" destId="{103C9F74-4D04-4695-BDFB-B751761CA20C}" srcOrd="0" destOrd="2" presId="urn:microsoft.com/office/officeart/2005/8/layout/list1"/>
    <dgm:cxn modelId="{92813538-6D28-4690-9B4B-DCC4ABCFE57B}" srcId="{01B7B529-0A1B-4DA7-9C4E-81427E18849F}" destId="{17D6308A-2B74-4819-8320-63AC79198F8E}" srcOrd="0" destOrd="0" parTransId="{E700F3FA-FD10-4D0F-AC53-E7A931D4ABE9}" sibTransId="{7F5352EB-A5F8-47F7-B4A9-41323FFC3C96}"/>
    <dgm:cxn modelId="{68C63734-59E5-AC48-B7D6-702F7E463C55}" type="presOf" srcId="{04D79668-3F0E-4223-A4DA-E57C4BF3873F}" destId="{1AEFB8E7-B1EF-4436-958E-58D85F2DB88F}" srcOrd="0" destOrd="0" presId="urn:microsoft.com/office/officeart/2005/8/layout/list1"/>
    <dgm:cxn modelId="{68B84635-90D9-EB42-A900-EFF03EE78692}" type="presOf" srcId="{9A7B34ED-F43F-47E5-94CB-D160688D78F9}" destId="{C04F21F6-4F97-4B5D-BA0E-4D8553292AB9}" srcOrd="0" destOrd="3" presId="urn:microsoft.com/office/officeart/2005/8/layout/list1"/>
    <dgm:cxn modelId="{1135FDFA-0950-0142-8879-2A48BAB8EE34}" type="presOf" srcId="{96828E54-8775-4AB5-AFA2-EED50E6AB129}" destId="{91992AC0-7CEE-4A9A-9A81-6AE575396311}" srcOrd="0" destOrd="0" presId="urn:microsoft.com/office/officeart/2005/8/layout/list1"/>
    <dgm:cxn modelId="{4F1E9BAB-6452-AF47-B334-40E77EDF0B64}" type="presOf" srcId="{B06588DB-F50A-4B46-A68E-2F26B1728F9A}" destId="{E494B591-F3D2-4748-B718-B57C24B31167}" srcOrd="1" destOrd="0" presId="urn:microsoft.com/office/officeart/2005/8/layout/list1"/>
    <dgm:cxn modelId="{9A78B3F6-F178-4CF1-BD4D-2E5E3A821E84}" srcId="{B06588DB-F50A-4B46-A68E-2F26B1728F9A}" destId="{B2091B9C-8825-48C9-8E27-4E1B8B61D995}" srcOrd="4" destOrd="0" parTransId="{C72949BA-1F8A-4861-A5AC-9964FC7BD617}" sibTransId="{59E7F8EA-AFAD-4DFE-A40E-3029E0FF1247}"/>
    <dgm:cxn modelId="{1D45E5C3-98B1-40A0-A4AC-BC9C3AD768F4}" srcId="{B06588DB-F50A-4B46-A68E-2F26B1728F9A}" destId="{F1B2E4D8-CB30-4B51-B30F-78359D04B9ED}" srcOrd="1" destOrd="0" parTransId="{5228717F-C021-41F8-8275-C64EBA121CD3}" sibTransId="{F900194C-D4E5-4E4A-930C-7907A27128A3}"/>
    <dgm:cxn modelId="{8A060AED-B071-7D47-BCFB-038550F9E626}" type="presOf" srcId="{0A0BA4EC-B8F7-4895-9AAA-4113AEABE26F}" destId="{103C9F74-4D04-4695-BDFB-B751761CA20C}" srcOrd="0" destOrd="1" presId="urn:microsoft.com/office/officeart/2005/8/layout/list1"/>
    <dgm:cxn modelId="{4D7978F0-B984-E243-BA6E-6C1910419CCA}" type="presOf" srcId="{96DFEF43-58A5-4D85-81AB-FEE0C0700393}" destId="{1AEFB8E7-B1EF-4436-958E-58D85F2DB88F}" srcOrd="0" destOrd="1" presId="urn:microsoft.com/office/officeart/2005/8/layout/list1"/>
    <dgm:cxn modelId="{C19976B1-BE9A-4BFB-8D39-81DD2D84FA8A}" srcId="{9845AA31-E309-4752-99D4-CE0C836DFEE9}" destId="{01B7B529-0A1B-4DA7-9C4E-81427E18849F}" srcOrd="1" destOrd="0" parTransId="{AC206BC0-8CA5-4C23-9CD0-6D0C025B777C}" sibTransId="{566EF0DA-75C3-4E47-8307-AB836B38A014}"/>
    <dgm:cxn modelId="{3980ACC9-5E2C-244C-B492-BBE85AEDD8D5}" type="presOf" srcId="{AE2D0BB5-0CD2-4078-A8BB-E143C25D7DE6}" destId="{C04F21F6-4F97-4B5D-BA0E-4D8553292AB9}" srcOrd="0" destOrd="0" presId="urn:microsoft.com/office/officeart/2005/8/layout/list1"/>
    <dgm:cxn modelId="{EEC9B14D-4E9F-7947-9636-B430FDB3932A}" type="presOf" srcId="{B2091B9C-8825-48C9-8E27-4E1B8B61D995}" destId="{C04F21F6-4F97-4B5D-BA0E-4D8553292AB9}" srcOrd="0" destOrd="4" presId="urn:microsoft.com/office/officeart/2005/8/layout/list1"/>
    <dgm:cxn modelId="{DD1168B3-7886-8146-A84F-4E2857C91409}" type="presParOf" srcId="{6096B0C1-EF3F-48DC-B075-AC0DD825AAC2}" destId="{273BBB52-864D-41E4-9DBB-CA7C8D20A908}" srcOrd="0" destOrd="0" presId="urn:microsoft.com/office/officeart/2005/8/layout/list1"/>
    <dgm:cxn modelId="{40DD268C-2B2E-694F-AD17-8CF5EBB03F28}" type="presParOf" srcId="{273BBB52-864D-41E4-9DBB-CA7C8D20A908}" destId="{CC7A28F5-DF86-485D-925F-721706442191}" srcOrd="0" destOrd="0" presId="urn:microsoft.com/office/officeart/2005/8/layout/list1"/>
    <dgm:cxn modelId="{251CEA93-D4CA-4044-B5B6-AE1A75D0D571}" type="presParOf" srcId="{273BBB52-864D-41E4-9DBB-CA7C8D20A908}" destId="{E494B591-F3D2-4748-B718-B57C24B31167}" srcOrd="1" destOrd="0" presId="urn:microsoft.com/office/officeart/2005/8/layout/list1"/>
    <dgm:cxn modelId="{39AB4A3D-2614-5A45-BEF3-A39CA9BEC93B}" type="presParOf" srcId="{6096B0C1-EF3F-48DC-B075-AC0DD825AAC2}" destId="{8EBA5072-04BE-48EC-996F-54615EEDE6B1}" srcOrd="1" destOrd="0" presId="urn:microsoft.com/office/officeart/2005/8/layout/list1"/>
    <dgm:cxn modelId="{8ADA61E4-60E4-934E-85D9-DF7FC546367E}" type="presParOf" srcId="{6096B0C1-EF3F-48DC-B075-AC0DD825AAC2}" destId="{C04F21F6-4F97-4B5D-BA0E-4D8553292AB9}" srcOrd="2" destOrd="0" presId="urn:microsoft.com/office/officeart/2005/8/layout/list1"/>
    <dgm:cxn modelId="{F3715623-7169-DF40-AEBD-F97D55A81A68}" type="presParOf" srcId="{6096B0C1-EF3F-48DC-B075-AC0DD825AAC2}" destId="{9F83D324-EE52-4BB0-956B-823B91D13FBD}" srcOrd="3" destOrd="0" presId="urn:microsoft.com/office/officeart/2005/8/layout/list1"/>
    <dgm:cxn modelId="{61E36F9F-340D-E943-A561-28EEFD31CA1F}" type="presParOf" srcId="{6096B0C1-EF3F-48DC-B075-AC0DD825AAC2}" destId="{E30CB509-3F0F-4F4C-B399-9E2885D88888}" srcOrd="4" destOrd="0" presId="urn:microsoft.com/office/officeart/2005/8/layout/list1"/>
    <dgm:cxn modelId="{EAF6F02A-6F10-DD4C-A0E3-DF5F9C27DD38}" type="presParOf" srcId="{E30CB509-3F0F-4F4C-B399-9E2885D88888}" destId="{2EFAB6C3-1ED8-4520-B951-9928A67CAED9}" srcOrd="0" destOrd="0" presId="urn:microsoft.com/office/officeart/2005/8/layout/list1"/>
    <dgm:cxn modelId="{A0CEBB5E-D254-5C4B-833D-6E05FE049F96}" type="presParOf" srcId="{E30CB509-3F0F-4F4C-B399-9E2885D88888}" destId="{8826873E-6332-482B-962A-D695087A26C3}" srcOrd="1" destOrd="0" presId="urn:microsoft.com/office/officeart/2005/8/layout/list1"/>
    <dgm:cxn modelId="{86A46B58-0B9F-D741-9E0B-9645A8101FBD}" type="presParOf" srcId="{6096B0C1-EF3F-48DC-B075-AC0DD825AAC2}" destId="{E39A7579-4BB8-44F3-9D45-6C575931489F}" srcOrd="5" destOrd="0" presId="urn:microsoft.com/office/officeart/2005/8/layout/list1"/>
    <dgm:cxn modelId="{CF3D674E-EA4C-9345-8461-5EC68602CF4D}" type="presParOf" srcId="{6096B0C1-EF3F-48DC-B075-AC0DD825AAC2}" destId="{103C9F74-4D04-4695-BDFB-B751761CA20C}" srcOrd="6" destOrd="0" presId="urn:microsoft.com/office/officeart/2005/8/layout/list1"/>
    <dgm:cxn modelId="{F0BFA828-82A2-D84B-A7DD-6D54BF1AE56F}" type="presParOf" srcId="{6096B0C1-EF3F-48DC-B075-AC0DD825AAC2}" destId="{D4BDBC30-0E11-45DE-922F-88B258EA7816}" srcOrd="7" destOrd="0" presId="urn:microsoft.com/office/officeart/2005/8/layout/list1"/>
    <dgm:cxn modelId="{4A28044D-377C-264C-AA92-96DEA8462200}" type="presParOf" srcId="{6096B0C1-EF3F-48DC-B075-AC0DD825AAC2}" destId="{A3C1CFDF-48C1-4000-9805-D0617679FA7E}" srcOrd="8" destOrd="0" presId="urn:microsoft.com/office/officeart/2005/8/layout/list1"/>
    <dgm:cxn modelId="{6CC5E210-C577-F245-A2A8-31CFC4FD2C69}" type="presParOf" srcId="{A3C1CFDF-48C1-4000-9805-D0617679FA7E}" destId="{91992AC0-7CEE-4A9A-9A81-6AE575396311}" srcOrd="0" destOrd="0" presId="urn:microsoft.com/office/officeart/2005/8/layout/list1"/>
    <dgm:cxn modelId="{8A512BB5-0FE9-264D-A1AD-C3532A279D2B}" type="presParOf" srcId="{A3C1CFDF-48C1-4000-9805-D0617679FA7E}" destId="{9BA7CD5D-3106-457A-AFCF-348C9C46696E}" srcOrd="1" destOrd="0" presId="urn:microsoft.com/office/officeart/2005/8/layout/list1"/>
    <dgm:cxn modelId="{07BB75E1-0DBF-0C46-B707-30E9B8EA8E51}" type="presParOf" srcId="{6096B0C1-EF3F-48DC-B075-AC0DD825AAC2}" destId="{1878ECA6-C299-453C-AE02-D4F8924698B2}" srcOrd="9" destOrd="0" presId="urn:microsoft.com/office/officeart/2005/8/layout/list1"/>
    <dgm:cxn modelId="{92B160D4-D26C-E64E-B9F8-9F9E03B22237}" type="presParOf" srcId="{6096B0C1-EF3F-48DC-B075-AC0DD825AAC2}" destId="{1AEFB8E7-B1EF-4436-958E-58D85F2DB88F}"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32F5E8F-4C66-4E94-8BA8-51BBD15DE46A}" type="doc">
      <dgm:prSet loTypeId="urn:microsoft.com/office/officeart/2005/8/layout/hList1" loCatId="list" qsTypeId="urn:microsoft.com/office/officeart/2005/8/quickstyle/simple1" qsCatId="simple" csTypeId="urn:microsoft.com/office/officeart/2005/8/colors/colorful1" csCatId="colorful" phldr="1"/>
      <dgm:spPr/>
      <dgm:t>
        <a:bodyPr/>
        <a:lstStyle/>
        <a:p>
          <a:endParaRPr lang="en-US"/>
        </a:p>
      </dgm:t>
    </dgm:pt>
    <dgm:pt modelId="{BC32E4FB-35D7-442E-BB1A-224A0A920A04}">
      <dgm:prSet/>
      <dgm:spPr/>
      <dgm:t>
        <a:bodyPr/>
        <a:lstStyle/>
        <a:p>
          <a:pPr rtl="0"/>
          <a:r>
            <a:rPr lang="en-US" dirty="0" smtClean="0"/>
            <a:t>Selling Points</a:t>
          </a:r>
          <a:endParaRPr lang="en-US" dirty="0"/>
        </a:p>
      </dgm:t>
    </dgm:pt>
    <dgm:pt modelId="{F519FBFA-C11E-461A-84E8-267D5D15FA1C}" type="parTrans" cxnId="{533AB135-F3E4-40F0-ACA8-ED40CF5BEC13}">
      <dgm:prSet/>
      <dgm:spPr/>
      <dgm:t>
        <a:bodyPr/>
        <a:lstStyle/>
        <a:p>
          <a:endParaRPr lang="en-US"/>
        </a:p>
      </dgm:t>
    </dgm:pt>
    <dgm:pt modelId="{25B83D4A-B846-4D25-BE82-3D535ECA0C41}" type="sibTrans" cxnId="{533AB135-F3E4-40F0-ACA8-ED40CF5BEC13}">
      <dgm:prSet/>
      <dgm:spPr/>
      <dgm:t>
        <a:bodyPr/>
        <a:lstStyle/>
        <a:p>
          <a:endParaRPr lang="en-US"/>
        </a:p>
      </dgm:t>
    </dgm:pt>
    <dgm:pt modelId="{82D395DC-F147-4B47-A2F0-B4F36DC8287C}">
      <dgm:prSet/>
      <dgm:spPr/>
      <dgm:t>
        <a:bodyPr/>
        <a:lstStyle/>
        <a:p>
          <a:pPr marL="228600" lvl="1" indent="0" algn="l" defTabSz="977900" rtl="0">
            <a:lnSpc>
              <a:spcPct val="90000"/>
            </a:lnSpc>
            <a:spcBef>
              <a:spcPct val="0"/>
            </a:spcBef>
            <a:spcAft>
              <a:spcPct val="15000"/>
            </a:spcAft>
            <a:buNone/>
          </a:pPr>
          <a:r>
            <a:rPr lang="en-US" dirty="0" smtClean="0"/>
            <a:t>Leading state in governance</a:t>
          </a:r>
          <a:endParaRPr lang="en-US" dirty="0"/>
        </a:p>
      </dgm:t>
    </dgm:pt>
    <dgm:pt modelId="{4B93762B-BB17-497E-A40B-D2C93C2AEE46}" type="parTrans" cxnId="{91F2CC6C-5B80-496A-A4F3-9DD6C97D2519}">
      <dgm:prSet/>
      <dgm:spPr/>
      <dgm:t>
        <a:bodyPr/>
        <a:lstStyle/>
        <a:p>
          <a:endParaRPr lang="en-US"/>
        </a:p>
      </dgm:t>
    </dgm:pt>
    <dgm:pt modelId="{F9CB3076-1CAA-4DAE-AB73-B9241907CF31}" type="sibTrans" cxnId="{91F2CC6C-5B80-496A-A4F3-9DD6C97D2519}">
      <dgm:prSet/>
      <dgm:spPr/>
      <dgm:t>
        <a:bodyPr/>
        <a:lstStyle/>
        <a:p>
          <a:endParaRPr lang="en-US"/>
        </a:p>
      </dgm:t>
    </dgm:pt>
    <dgm:pt modelId="{8B6B423C-F900-4CD6-A97C-27796828D924}">
      <dgm:prSet/>
      <dgm:spPr/>
      <dgm:t>
        <a:bodyPr/>
        <a:lstStyle/>
        <a:p>
          <a:pPr marL="228600" lvl="1" indent="0" algn="l" defTabSz="977900" rtl="0">
            <a:lnSpc>
              <a:spcPct val="90000"/>
            </a:lnSpc>
            <a:spcBef>
              <a:spcPct val="0"/>
            </a:spcBef>
            <a:spcAft>
              <a:spcPct val="15000"/>
            </a:spcAft>
            <a:buNone/>
          </a:pPr>
          <a:r>
            <a:rPr lang="en-US" dirty="0" smtClean="0"/>
            <a:t>Vibrant human capital base</a:t>
          </a:r>
          <a:endParaRPr lang="en-US" dirty="0"/>
        </a:p>
      </dgm:t>
    </dgm:pt>
    <dgm:pt modelId="{50276B57-46E3-4419-A5F5-750B8D23F170}" type="parTrans" cxnId="{00050761-294C-4CA4-8FB4-10FA629C13CB}">
      <dgm:prSet/>
      <dgm:spPr/>
      <dgm:t>
        <a:bodyPr/>
        <a:lstStyle/>
        <a:p>
          <a:endParaRPr lang="en-US"/>
        </a:p>
      </dgm:t>
    </dgm:pt>
    <dgm:pt modelId="{AC5A796D-2534-4F20-A904-90AED226D15D}" type="sibTrans" cxnId="{00050761-294C-4CA4-8FB4-10FA629C13CB}">
      <dgm:prSet/>
      <dgm:spPr/>
      <dgm:t>
        <a:bodyPr/>
        <a:lstStyle/>
        <a:p>
          <a:endParaRPr lang="en-US"/>
        </a:p>
      </dgm:t>
    </dgm:pt>
    <dgm:pt modelId="{D66A90BF-01A8-4201-991B-7BEC28581604}">
      <dgm:prSet/>
      <dgm:spPr/>
      <dgm:t>
        <a:bodyPr/>
        <a:lstStyle/>
        <a:p>
          <a:pPr marL="228600" lvl="1" indent="0" algn="l" defTabSz="977900" rtl="0">
            <a:lnSpc>
              <a:spcPct val="90000"/>
            </a:lnSpc>
            <a:spcBef>
              <a:spcPct val="0"/>
            </a:spcBef>
            <a:spcAft>
              <a:spcPct val="15000"/>
            </a:spcAft>
            <a:buNone/>
          </a:pPr>
          <a:r>
            <a:rPr lang="en-US" dirty="0" smtClean="0"/>
            <a:t>Huge Infrastructure projects on-going</a:t>
          </a:r>
          <a:endParaRPr lang="en-US" dirty="0"/>
        </a:p>
      </dgm:t>
    </dgm:pt>
    <dgm:pt modelId="{14C3F79D-81D6-4185-A087-2E988DD55B5B}" type="parTrans" cxnId="{822DEB16-05BA-4262-8CD5-A89228A32D3A}">
      <dgm:prSet/>
      <dgm:spPr/>
      <dgm:t>
        <a:bodyPr/>
        <a:lstStyle/>
        <a:p>
          <a:endParaRPr lang="en-US"/>
        </a:p>
      </dgm:t>
    </dgm:pt>
    <dgm:pt modelId="{A47AC231-052A-418C-B021-E2E7E1A5E26B}" type="sibTrans" cxnId="{822DEB16-05BA-4262-8CD5-A89228A32D3A}">
      <dgm:prSet/>
      <dgm:spPr/>
      <dgm:t>
        <a:bodyPr/>
        <a:lstStyle/>
        <a:p>
          <a:endParaRPr lang="en-US"/>
        </a:p>
      </dgm:t>
    </dgm:pt>
    <dgm:pt modelId="{3C57962C-C9C6-4A98-8CC1-7CBDBBF7E804}">
      <dgm:prSet/>
      <dgm:spPr/>
      <dgm:t>
        <a:bodyPr/>
        <a:lstStyle/>
        <a:p>
          <a:pPr marL="228600" marR="0" lvl="1" indent="-228600" algn="l" defTabSz="977900" rtl="0" eaLnBrk="1" fontAlgn="auto" latinLnBrk="0" hangingPunct="1">
            <a:lnSpc>
              <a:spcPct val="90000"/>
            </a:lnSpc>
            <a:spcBef>
              <a:spcPct val="0"/>
            </a:spcBef>
            <a:spcAft>
              <a:spcPct val="15000"/>
            </a:spcAft>
            <a:buClrTx/>
            <a:buSzTx/>
            <a:buFontTx/>
            <a:buNone/>
            <a:tabLst/>
            <a:defRPr/>
          </a:pPr>
          <a:endParaRPr lang="en-US" dirty="0"/>
        </a:p>
      </dgm:t>
    </dgm:pt>
    <dgm:pt modelId="{A0E7AB6C-70CE-47D7-B333-6B8C2A452B50}" type="parTrans" cxnId="{82FC6894-6DBC-4E4A-B22F-BF291C993C8A}">
      <dgm:prSet/>
      <dgm:spPr/>
      <dgm:t>
        <a:bodyPr/>
        <a:lstStyle/>
        <a:p>
          <a:endParaRPr lang="en-US"/>
        </a:p>
      </dgm:t>
    </dgm:pt>
    <dgm:pt modelId="{00415FFC-45FD-453C-99A6-B2A5F28DFFCE}" type="sibTrans" cxnId="{82FC6894-6DBC-4E4A-B22F-BF291C993C8A}">
      <dgm:prSet/>
      <dgm:spPr/>
      <dgm:t>
        <a:bodyPr/>
        <a:lstStyle/>
        <a:p>
          <a:endParaRPr lang="en-US"/>
        </a:p>
      </dgm:t>
    </dgm:pt>
    <dgm:pt modelId="{867848A3-DC82-4F7F-9BD4-708EE8419B78}">
      <dgm:prSet/>
      <dgm:spPr/>
      <dgm:t>
        <a:bodyPr/>
        <a:lstStyle/>
        <a:p>
          <a:pPr marL="228600" lvl="1" indent="0" algn="l" defTabSz="977900" rtl="0">
            <a:lnSpc>
              <a:spcPct val="90000"/>
            </a:lnSpc>
            <a:spcBef>
              <a:spcPct val="0"/>
            </a:spcBef>
            <a:spcAft>
              <a:spcPct val="15000"/>
            </a:spcAft>
            <a:buNone/>
          </a:pPr>
          <a:r>
            <a:rPr lang="en-US" dirty="0" smtClean="0"/>
            <a:t>Largest economy in Nigeria</a:t>
          </a:r>
          <a:endParaRPr lang="en-US" dirty="0"/>
        </a:p>
      </dgm:t>
    </dgm:pt>
    <dgm:pt modelId="{B7210C6E-EB97-4C05-B1BE-54F975B8A4C3}" type="parTrans" cxnId="{C6386BE9-EDF6-4C07-B7C1-C00FBCF31D23}">
      <dgm:prSet/>
      <dgm:spPr/>
      <dgm:t>
        <a:bodyPr/>
        <a:lstStyle/>
        <a:p>
          <a:endParaRPr lang="en-US"/>
        </a:p>
      </dgm:t>
    </dgm:pt>
    <dgm:pt modelId="{DC73FA48-CE45-4682-9819-15CF88DA726D}" type="sibTrans" cxnId="{C6386BE9-EDF6-4C07-B7C1-C00FBCF31D23}">
      <dgm:prSet/>
      <dgm:spPr/>
      <dgm:t>
        <a:bodyPr/>
        <a:lstStyle/>
        <a:p>
          <a:endParaRPr lang="en-US"/>
        </a:p>
      </dgm:t>
    </dgm:pt>
    <dgm:pt modelId="{35BB753F-24BE-4DE5-A405-4686CD2050A8}">
      <dgm:prSet/>
      <dgm:spPr/>
      <dgm:t>
        <a:bodyPr/>
        <a:lstStyle/>
        <a:p>
          <a:pPr rtl="0"/>
          <a:r>
            <a:rPr lang="en-US" dirty="0" smtClean="0"/>
            <a:t>Extending the Model to other States</a:t>
          </a:r>
          <a:endParaRPr lang="en-US" dirty="0"/>
        </a:p>
      </dgm:t>
    </dgm:pt>
    <dgm:pt modelId="{A4D7023A-C960-4F1E-B1B0-66AA8EA42FC0}" type="parTrans" cxnId="{4F546D6F-46B3-4183-9540-FB2D8FF19CAF}">
      <dgm:prSet/>
      <dgm:spPr/>
      <dgm:t>
        <a:bodyPr/>
        <a:lstStyle/>
        <a:p>
          <a:endParaRPr lang="en-US"/>
        </a:p>
      </dgm:t>
    </dgm:pt>
    <dgm:pt modelId="{24740BC5-076E-4042-BE4A-24F0C14526E7}" type="sibTrans" cxnId="{4F546D6F-46B3-4183-9540-FB2D8FF19CAF}">
      <dgm:prSet/>
      <dgm:spPr/>
      <dgm:t>
        <a:bodyPr/>
        <a:lstStyle/>
        <a:p>
          <a:endParaRPr lang="en-US"/>
        </a:p>
      </dgm:t>
    </dgm:pt>
    <dgm:pt modelId="{B313F570-3DC5-4E20-9CC7-A85AE24551DA}">
      <dgm:prSet/>
      <dgm:spPr/>
      <dgm:t>
        <a:bodyPr/>
        <a:lstStyle/>
        <a:p>
          <a:pPr rtl="0"/>
          <a:r>
            <a:rPr lang="en-US" dirty="0" smtClean="0"/>
            <a:t>Telecom CEOs, EVC and Minister of Communication Technology to engage ICT friendly States ,for adoption of the Model.</a:t>
          </a:r>
          <a:endParaRPr lang="en-US" dirty="0"/>
        </a:p>
      </dgm:t>
    </dgm:pt>
    <dgm:pt modelId="{0D651FB1-CC03-4744-9F7D-4FAC036297C9}" type="parTrans" cxnId="{AEFB5D7F-D8BF-4D2E-A05C-D1A0176D6A82}">
      <dgm:prSet/>
      <dgm:spPr/>
      <dgm:t>
        <a:bodyPr/>
        <a:lstStyle/>
        <a:p>
          <a:endParaRPr lang="en-US"/>
        </a:p>
      </dgm:t>
    </dgm:pt>
    <dgm:pt modelId="{0ED1DE37-1DD6-48E0-8A43-FEE525FBD835}" type="sibTrans" cxnId="{AEFB5D7F-D8BF-4D2E-A05C-D1A0176D6A82}">
      <dgm:prSet/>
      <dgm:spPr/>
      <dgm:t>
        <a:bodyPr/>
        <a:lstStyle/>
        <a:p>
          <a:endParaRPr lang="en-US"/>
        </a:p>
      </dgm:t>
    </dgm:pt>
    <dgm:pt modelId="{233230BB-0086-42F2-A1EA-BFC300B3677B}">
      <dgm:prSet/>
      <dgm:spPr/>
      <dgm:t>
        <a:bodyPr/>
        <a:lstStyle/>
        <a:p>
          <a:pPr rtl="0"/>
          <a:endParaRPr lang="en-US" dirty="0"/>
        </a:p>
      </dgm:t>
    </dgm:pt>
    <dgm:pt modelId="{2776F262-83CB-4BC3-A2AA-696FB17DD705}" type="parTrans" cxnId="{CB11ED98-0E06-40A9-A980-789B872BA4A0}">
      <dgm:prSet/>
      <dgm:spPr/>
      <dgm:t>
        <a:bodyPr/>
        <a:lstStyle/>
        <a:p>
          <a:endParaRPr lang="en-US"/>
        </a:p>
      </dgm:t>
    </dgm:pt>
    <dgm:pt modelId="{C40F0BB7-0AE2-4328-9819-E3EB041082D5}" type="sibTrans" cxnId="{CB11ED98-0E06-40A9-A980-789B872BA4A0}">
      <dgm:prSet/>
      <dgm:spPr/>
      <dgm:t>
        <a:bodyPr/>
        <a:lstStyle/>
        <a:p>
          <a:endParaRPr lang="en-US"/>
        </a:p>
      </dgm:t>
    </dgm:pt>
    <dgm:pt modelId="{1E6B82BA-ADD2-4CEC-8822-D1053808691D}">
      <dgm:prSet/>
      <dgm:spPr/>
      <dgm:t>
        <a:bodyPr/>
        <a:lstStyle/>
        <a:p>
          <a:pPr rtl="0"/>
          <a:r>
            <a:rPr lang="en-US" dirty="0" smtClean="0"/>
            <a:t>Subsequently engage key States in the six geopolitical</a:t>
          </a:r>
          <a:endParaRPr lang="en-US" dirty="0"/>
        </a:p>
      </dgm:t>
    </dgm:pt>
    <dgm:pt modelId="{34B734FF-508D-4AEF-B717-4CDDB7558BE8}" type="parTrans" cxnId="{22335764-0440-4EB7-95A3-55B4BA0E4878}">
      <dgm:prSet/>
      <dgm:spPr/>
      <dgm:t>
        <a:bodyPr/>
        <a:lstStyle/>
        <a:p>
          <a:endParaRPr lang="en-US"/>
        </a:p>
      </dgm:t>
    </dgm:pt>
    <dgm:pt modelId="{0C5E3E92-DDE7-4A0D-8769-919C8830FEB2}" type="sibTrans" cxnId="{22335764-0440-4EB7-95A3-55B4BA0E4878}">
      <dgm:prSet/>
      <dgm:spPr/>
      <dgm:t>
        <a:bodyPr/>
        <a:lstStyle/>
        <a:p>
          <a:endParaRPr lang="en-US"/>
        </a:p>
      </dgm:t>
    </dgm:pt>
    <dgm:pt modelId="{A94F1AB9-DA61-40A4-8CE8-E9C372C5FABC}" type="pres">
      <dgm:prSet presAssocID="{132F5E8F-4C66-4E94-8BA8-51BBD15DE46A}" presName="Name0" presStyleCnt="0">
        <dgm:presLayoutVars>
          <dgm:dir/>
          <dgm:animLvl val="lvl"/>
          <dgm:resizeHandles val="exact"/>
        </dgm:presLayoutVars>
      </dgm:prSet>
      <dgm:spPr/>
      <dgm:t>
        <a:bodyPr/>
        <a:lstStyle/>
        <a:p>
          <a:endParaRPr lang="en-US"/>
        </a:p>
      </dgm:t>
    </dgm:pt>
    <dgm:pt modelId="{5BE2FAA5-9473-4FF3-A039-07311AEB5F20}" type="pres">
      <dgm:prSet presAssocID="{BC32E4FB-35D7-442E-BB1A-224A0A920A04}" presName="composite" presStyleCnt="0"/>
      <dgm:spPr/>
    </dgm:pt>
    <dgm:pt modelId="{4A81D85D-A17D-4742-A6BD-E2954387708B}" type="pres">
      <dgm:prSet presAssocID="{BC32E4FB-35D7-442E-BB1A-224A0A920A04}" presName="parTx" presStyleLbl="alignNode1" presStyleIdx="0" presStyleCnt="2">
        <dgm:presLayoutVars>
          <dgm:chMax val="0"/>
          <dgm:chPref val="0"/>
          <dgm:bulletEnabled val="1"/>
        </dgm:presLayoutVars>
      </dgm:prSet>
      <dgm:spPr/>
      <dgm:t>
        <a:bodyPr/>
        <a:lstStyle/>
        <a:p>
          <a:endParaRPr lang="en-US"/>
        </a:p>
      </dgm:t>
    </dgm:pt>
    <dgm:pt modelId="{BDD069C5-B56F-4A7A-B5A0-CDE68B46168B}" type="pres">
      <dgm:prSet presAssocID="{BC32E4FB-35D7-442E-BB1A-224A0A920A04}" presName="desTx" presStyleLbl="alignAccFollowNode1" presStyleIdx="0" presStyleCnt="2">
        <dgm:presLayoutVars>
          <dgm:bulletEnabled val="1"/>
        </dgm:presLayoutVars>
      </dgm:prSet>
      <dgm:spPr/>
      <dgm:t>
        <a:bodyPr/>
        <a:lstStyle/>
        <a:p>
          <a:endParaRPr lang="en-US"/>
        </a:p>
      </dgm:t>
    </dgm:pt>
    <dgm:pt modelId="{BB588F25-DC73-4219-9E28-E3F2FBDD4AE4}" type="pres">
      <dgm:prSet presAssocID="{25B83D4A-B846-4D25-BE82-3D535ECA0C41}" presName="space" presStyleCnt="0"/>
      <dgm:spPr/>
    </dgm:pt>
    <dgm:pt modelId="{31FBF5F5-A401-43EC-BB18-C84009E0D788}" type="pres">
      <dgm:prSet presAssocID="{35BB753F-24BE-4DE5-A405-4686CD2050A8}" presName="composite" presStyleCnt="0"/>
      <dgm:spPr/>
    </dgm:pt>
    <dgm:pt modelId="{1BBE8DA8-5CEF-4C79-9278-D52E2D5E9C6D}" type="pres">
      <dgm:prSet presAssocID="{35BB753F-24BE-4DE5-A405-4686CD2050A8}" presName="parTx" presStyleLbl="alignNode1" presStyleIdx="1" presStyleCnt="2">
        <dgm:presLayoutVars>
          <dgm:chMax val="0"/>
          <dgm:chPref val="0"/>
          <dgm:bulletEnabled val="1"/>
        </dgm:presLayoutVars>
      </dgm:prSet>
      <dgm:spPr/>
      <dgm:t>
        <a:bodyPr/>
        <a:lstStyle/>
        <a:p>
          <a:endParaRPr lang="en-US"/>
        </a:p>
      </dgm:t>
    </dgm:pt>
    <dgm:pt modelId="{4B9100A1-8F4F-4923-8415-284F8F9B09C3}" type="pres">
      <dgm:prSet presAssocID="{35BB753F-24BE-4DE5-A405-4686CD2050A8}" presName="desTx" presStyleLbl="alignAccFollowNode1" presStyleIdx="1" presStyleCnt="2">
        <dgm:presLayoutVars>
          <dgm:bulletEnabled val="1"/>
        </dgm:presLayoutVars>
      </dgm:prSet>
      <dgm:spPr/>
      <dgm:t>
        <a:bodyPr/>
        <a:lstStyle/>
        <a:p>
          <a:endParaRPr lang="en-US"/>
        </a:p>
      </dgm:t>
    </dgm:pt>
  </dgm:ptLst>
  <dgm:cxnLst>
    <dgm:cxn modelId="{EE71032C-4191-D84C-9A08-1271707857E2}" type="presOf" srcId="{B313F570-3DC5-4E20-9CC7-A85AE24551DA}" destId="{4B9100A1-8F4F-4923-8415-284F8F9B09C3}" srcOrd="0" destOrd="0" presId="urn:microsoft.com/office/officeart/2005/8/layout/hList1"/>
    <dgm:cxn modelId="{A4E122E7-B97D-6A4F-8910-65E45BB91E7A}" type="presOf" srcId="{233230BB-0086-42F2-A1EA-BFC300B3677B}" destId="{4B9100A1-8F4F-4923-8415-284F8F9B09C3}" srcOrd="0" destOrd="2" presId="urn:microsoft.com/office/officeart/2005/8/layout/hList1"/>
    <dgm:cxn modelId="{159D956B-3C96-CB4F-A8AE-EA000CA67464}" type="presOf" srcId="{132F5E8F-4C66-4E94-8BA8-51BBD15DE46A}" destId="{A94F1AB9-DA61-40A4-8CE8-E9C372C5FABC}" srcOrd="0" destOrd="0" presId="urn:microsoft.com/office/officeart/2005/8/layout/hList1"/>
    <dgm:cxn modelId="{CB11ED98-0E06-40A9-A980-789B872BA4A0}" srcId="{35BB753F-24BE-4DE5-A405-4686CD2050A8}" destId="{233230BB-0086-42F2-A1EA-BFC300B3677B}" srcOrd="2" destOrd="0" parTransId="{2776F262-83CB-4BC3-A2AA-696FB17DD705}" sibTransId="{C40F0BB7-0AE2-4328-9819-E3EB041082D5}"/>
    <dgm:cxn modelId="{00050761-294C-4CA4-8FB4-10FA629C13CB}" srcId="{BC32E4FB-35D7-442E-BB1A-224A0A920A04}" destId="{8B6B423C-F900-4CD6-A97C-27796828D924}" srcOrd="2" destOrd="0" parTransId="{50276B57-46E3-4419-A5F5-750B8D23F170}" sibTransId="{AC5A796D-2534-4F20-A904-90AED226D15D}"/>
    <dgm:cxn modelId="{26CCB88A-EA79-014A-8443-5A05F4A186D2}" type="presOf" srcId="{3C57962C-C9C6-4A98-8CC1-7CBDBBF7E804}" destId="{BDD069C5-B56F-4A7A-B5A0-CDE68B46168B}" srcOrd="0" destOrd="4" presId="urn:microsoft.com/office/officeart/2005/8/layout/hList1"/>
    <dgm:cxn modelId="{91F2CC6C-5B80-496A-A4F3-9DD6C97D2519}" srcId="{BC32E4FB-35D7-442E-BB1A-224A0A920A04}" destId="{82D395DC-F147-4B47-A2F0-B4F36DC8287C}" srcOrd="1" destOrd="0" parTransId="{4B93762B-BB17-497E-A40B-D2C93C2AEE46}" sibTransId="{F9CB3076-1CAA-4DAE-AB73-B9241907CF31}"/>
    <dgm:cxn modelId="{822DEB16-05BA-4262-8CD5-A89228A32D3A}" srcId="{BC32E4FB-35D7-442E-BB1A-224A0A920A04}" destId="{D66A90BF-01A8-4201-991B-7BEC28581604}" srcOrd="3" destOrd="0" parTransId="{14C3F79D-81D6-4185-A087-2E988DD55B5B}" sibTransId="{A47AC231-052A-418C-B021-E2E7E1A5E26B}"/>
    <dgm:cxn modelId="{AEFB5D7F-D8BF-4D2E-A05C-D1A0176D6A82}" srcId="{35BB753F-24BE-4DE5-A405-4686CD2050A8}" destId="{B313F570-3DC5-4E20-9CC7-A85AE24551DA}" srcOrd="0" destOrd="0" parTransId="{0D651FB1-CC03-4744-9F7D-4FAC036297C9}" sibTransId="{0ED1DE37-1DD6-48E0-8A43-FEE525FBD835}"/>
    <dgm:cxn modelId="{4F546D6F-46B3-4183-9540-FB2D8FF19CAF}" srcId="{132F5E8F-4C66-4E94-8BA8-51BBD15DE46A}" destId="{35BB753F-24BE-4DE5-A405-4686CD2050A8}" srcOrd="1" destOrd="0" parTransId="{A4D7023A-C960-4F1E-B1B0-66AA8EA42FC0}" sibTransId="{24740BC5-076E-4042-BE4A-24F0C14526E7}"/>
    <dgm:cxn modelId="{29311F5D-56FA-BD41-8333-EC4B08957CCC}" type="presOf" srcId="{35BB753F-24BE-4DE5-A405-4686CD2050A8}" destId="{1BBE8DA8-5CEF-4C79-9278-D52E2D5E9C6D}" srcOrd="0" destOrd="0" presId="urn:microsoft.com/office/officeart/2005/8/layout/hList1"/>
    <dgm:cxn modelId="{22335764-0440-4EB7-95A3-55B4BA0E4878}" srcId="{35BB753F-24BE-4DE5-A405-4686CD2050A8}" destId="{1E6B82BA-ADD2-4CEC-8822-D1053808691D}" srcOrd="1" destOrd="0" parTransId="{34B734FF-508D-4AEF-B717-4CDDB7558BE8}" sibTransId="{0C5E3E92-DDE7-4A0D-8769-919C8830FEB2}"/>
    <dgm:cxn modelId="{F36CCE6A-993A-C84D-8C12-B327264A0FF8}" type="presOf" srcId="{82D395DC-F147-4B47-A2F0-B4F36DC8287C}" destId="{BDD069C5-B56F-4A7A-B5A0-CDE68B46168B}" srcOrd="0" destOrd="1" presId="urn:microsoft.com/office/officeart/2005/8/layout/hList1"/>
    <dgm:cxn modelId="{EA349337-2F89-5940-9D9F-C543C041CC8F}" type="presOf" srcId="{8B6B423C-F900-4CD6-A97C-27796828D924}" destId="{BDD069C5-B56F-4A7A-B5A0-CDE68B46168B}" srcOrd="0" destOrd="2" presId="urn:microsoft.com/office/officeart/2005/8/layout/hList1"/>
    <dgm:cxn modelId="{32FB93C4-3503-154A-95A8-924FBA4B089F}" type="presOf" srcId="{BC32E4FB-35D7-442E-BB1A-224A0A920A04}" destId="{4A81D85D-A17D-4742-A6BD-E2954387708B}" srcOrd="0" destOrd="0" presId="urn:microsoft.com/office/officeart/2005/8/layout/hList1"/>
    <dgm:cxn modelId="{94ED489D-6C60-D840-9E99-5B39CF3088DF}" type="presOf" srcId="{D66A90BF-01A8-4201-991B-7BEC28581604}" destId="{BDD069C5-B56F-4A7A-B5A0-CDE68B46168B}" srcOrd="0" destOrd="3" presId="urn:microsoft.com/office/officeart/2005/8/layout/hList1"/>
    <dgm:cxn modelId="{C6386BE9-EDF6-4C07-B7C1-C00FBCF31D23}" srcId="{BC32E4FB-35D7-442E-BB1A-224A0A920A04}" destId="{867848A3-DC82-4F7F-9BD4-708EE8419B78}" srcOrd="0" destOrd="0" parTransId="{B7210C6E-EB97-4C05-B1BE-54F975B8A4C3}" sibTransId="{DC73FA48-CE45-4682-9819-15CF88DA726D}"/>
    <dgm:cxn modelId="{82FC6894-6DBC-4E4A-B22F-BF291C993C8A}" srcId="{BC32E4FB-35D7-442E-BB1A-224A0A920A04}" destId="{3C57962C-C9C6-4A98-8CC1-7CBDBBF7E804}" srcOrd="4" destOrd="0" parTransId="{A0E7AB6C-70CE-47D7-B333-6B8C2A452B50}" sibTransId="{00415FFC-45FD-453C-99A6-B2A5F28DFFCE}"/>
    <dgm:cxn modelId="{00EFFC92-B5BF-884B-B3A5-C6B406484AEB}" type="presOf" srcId="{867848A3-DC82-4F7F-9BD4-708EE8419B78}" destId="{BDD069C5-B56F-4A7A-B5A0-CDE68B46168B}" srcOrd="0" destOrd="0" presId="urn:microsoft.com/office/officeart/2005/8/layout/hList1"/>
    <dgm:cxn modelId="{533AB135-F3E4-40F0-ACA8-ED40CF5BEC13}" srcId="{132F5E8F-4C66-4E94-8BA8-51BBD15DE46A}" destId="{BC32E4FB-35D7-442E-BB1A-224A0A920A04}" srcOrd="0" destOrd="0" parTransId="{F519FBFA-C11E-461A-84E8-267D5D15FA1C}" sibTransId="{25B83D4A-B846-4D25-BE82-3D535ECA0C41}"/>
    <dgm:cxn modelId="{A51B8A43-346B-4643-B3FE-F7B76CA23BB1}" type="presOf" srcId="{1E6B82BA-ADD2-4CEC-8822-D1053808691D}" destId="{4B9100A1-8F4F-4923-8415-284F8F9B09C3}" srcOrd="0" destOrd="1" presId="urn:microsoft.com/office/officeart/2005/8/layout/hList1"/>
    <dgm:cxn modelId="{A68AF347-9D37-844D-B06C-4587431827CA}" type="presParOf" srcId="{A94F1AB9-DA61-40A4-8CE8-E9C372C5FABC}" destId="{5BE2FAA5-9473-4FF3-A039-07311AEB5F20}" srcOrd="0" destOrd="0" presId="urn:microsoft.com/office/officeart/2005/8/layout/hList1"/>
    <dgm:cxn modelId="{2CF03A48-4EE6-A849-BBD9-648A547B557D}" type="presParOf" srcId="{5BE2FAA5-9473-4FF3-A039-07311AEB5F20}" destId="{4A81D85D-A17D-4742-A6BD-E2954387708B}" srcOrd="0" destOrd="0" presId="urn:microsoft.com/office/officeart/2005/8/layout/hList1"/>
    <dgm:cxn modelId="{28385B52-2103-2B4C-8F3C-CD2842981193}" type="presParOf" srcId="{5BE2FAA5-9473-4FF3-A039-07311AEB5F20}" destId="{BDD069C5-B56F-4A7A-B5A0-CDE68B46168B}" srcOrd="1" destOrd="0" presId="urn:microsoft.com/office/officeart/2005/8/layout/hList1"/>
    <dgm:cxn modelId="{869B6B73-F013-7348-8D66-CDC986F2AC1C}" type="presParOf" srcId="{A94F1AB9-DA61-40A4-8CE8-E9C372C5FABC}" destId="{BB588F25-DC73-4219-9E28-E3F2FBDD4AE4}" srcOrd="1" destOrd="0" presId="urn:microsoft.com/office/officeart/2005/8/layout/hList1"/>
    <dgm:cxn modelId="{38D26D05-DE69-C642-BE1F-E40AFBC1A586}" type="presParOf" srcId="{A94F1AB9-DA61-40A4-8CE8-E9C372C5FABC}" destId="{31FBF5F5-A401-43EC-BB18-C84009E0D788}" srcOrd="2" destOrd="0" presId="urn:microsoft.com/office/officeart/2005/8/layout/hList1"/>
    <dgm:cxn modelId="{6E5C2D88-92A9-F040-9CC3-4BC1E81D47C1}" type="presParOf" srcId="{31FBF5F5-A401-43EC-BB18-C84009E0D788}" destId="{1BBE8DA8-5CEF-4C79-9278-D52E2D5E9C6D}" srcOrd="0" destOrd="0" presId="urn:microsoft.com/office/officeart/2005/8/layout/hList1"/>
    <dgm:cxn modelId="{14B674F5-D0B9-0F47-9744-59B890BF5A97}" type="presParOf" srcId="{31FBF5F5-A401-43EC-BB18-C84009E0D788}" destId="{4B9100A1-8F4F-4923-8415-284F8F9B09C3}"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CB601B-D7A2-4503-9A50-9D3E530355E7}">
      <dsp:nvSpPr>
        <dsp:cNvPr id="0" name=""/>
        <dsp:cNvSpPr/>
      </dsp:nvSpPr>
      <dsp:spPr>
        <a:xfrm>
          <a:off x="0" y="33399"/>
          <a:ext cx="5486400" cy="898560"/>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yo-NG" sz="1600" b="1" kern="1200" dirty="0" smtClean="0">
              <a:solidFill>
                <a:schemeClr val="tx1"/>
              </a:solidFill>
            </a:rPr>
            <a:t>Declining </a:t>
          </a:r>
          <a:r>
            <a:rPr lang="en-US" sz="1600" b="1" kern="1200" dirty="0" smtClean="0">
              <a:solidFill>
                <a:schemeClr val="tx1"/>
              </a:solidFill>
            </a:rPr>
            <a:t>income </a:t>
          </a:r>
          <a:r>
            <a:rPr lang="yo-NG" sz="1600" b="1" kern="1200" dirty="0" smtClean="0">
              <a:solidFill>
                <a:schemeClr val="tx1"/>
              </a:solidFill>
            </a:rPr>
            <a:t>from the Federation Account, especially for States that heavily</a:t>
          </a:r>
          <a:r>
            <a:rPr lang="en-US" sz="1600" b="1" kern="1200" dirty="0" smtClean="0">
              <a:solidFill>
                <a:schemeClr val="tx1"/>
              </a:solidFill>
            </a:rPr>
            <a:t> </a:t>
          </a:r>
          <a:r>
            <a:rPr lang="yo-NG" sz="1600" b="1" kern="1200" dirty="0" smtClean="0">
              <a:solidFill>
                <a:schemeClr val="tx1"/>
              </a:solidFill>
            </a:rPr>
            <a:t>rely on this source of income</a:t>
          </a:r>
          <a:r>
            <a:rPr lang="en-US" sz="1600" b="1" kern="1200" dirty="0" smtClean="0">
              <a:solidFill>
                <a:schemeClr val="tx1"/>
              </a:solidFill>
            </a:rPr>
            <a:t>.</a:t>
          </a:r>
          <a:endParaRPr lang="en-US" sz="1600" kern="1200" dirty="0">
            <a:solidFill>
              <a:schemeClr val="tx1"/>
            </a:solidFill>
          </a:endParaRPr>
        </a:p>
      </dsp:txBody>
      <dsp:txXfrm>
        <a:off x="43864" y="77263"/>
        <a:ext cx="5398672" cy="810832"/>
      </dsp:txXfrm>
    </dsp:sp>
    <dsp:sp modelId="{96269277-6382-40A5-9335-49C1C0FFC5FF}">
      <dsp:nvSpPr>
        <dsp:cNvPr id="0" name=""/>
        <dsp:cNvSpPr/>
      </dsp:nvSpPr>
      <dsp:spPr>
        <a:xfrm>
          <a:off x="0" y="1070199"/>
          <a:ext cx="5486400" cy="898560"/>
        </a:xfrm>
        <a:prstGeom prst="roundRect">
          <a:avLst/>
        </a:prstGeom>
        <a:solidFill>
          <a:schemeClr val="accent5">
            <a:hueOff val="2723985"/>
            <a:satOff val="1859"/>
            <a:lumOff val="-522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yo-NG" sz="1600" b="1" kern="1200" dirty="0" smtClean="0">
              <a:solidFill>
                <a:schemeClr val="tx1"/>
              </a:solidFill>
            </a:rPr>
            <a:t>Federal structure </a:t>
          </a:r>
          <a:r>
            <a:rPr lang="en-US" sz="1600" b="1" kern="1200" dirty="0" smtClean="0">
              <a:solidFill>
                <a:schemeClr val="tx1"/>
              </a:solidFill>
            </a:rPr>
            <a:t>and the Constitution authorize </a:t>
          </a:r>
          <a:r>
            <a:rPr lang="yo-NG" sz="1600" b="1" kern="1200" dirty="0" smtClean="0">
              <a:solidFill>
                <a:schemeClr val="tx1"/>
              </a:solidFill>
            </a:rPr>
            <a:t>certain items to be legislated across the three tiers of government. </a:t>
          </a:r>
          <a:endParaRPr lang="en-US" sz="1600" kern="1200" dirty="0">
            <a:solidFill>
              <a:schemeClr val="tx1"/>
            </a:solidFill>
          </a:endParaRPr>
        </a:p>
      </dsp:txBody>
      <dsp:txXfrm>
        <a:off x="43864" y="1114063"/>
        <a:ext cx="5398672" cy="810832"/>
      </dsp:txXfrm>
    </dsp:sp>
    <dsp:sp modelId="{C2774E6F-4715-48AF-A96E-168D62EA1DCA}">
      <dsp:nvSpPr>
        <dsp:cNvPr id="0" name=""/>
        <dsp:cNvSpPr/>
      </dsp:nvSpPr>
      <dsp:spPr>
        <a:xfrm>
          <a:off x="0" y="2107000"/>
          <a:ext cx="5486400" cy="898560"/>
        </a:xfrm>
        <a:prstGeom prst="roundRect">
          <a:avLst/>
        </a:prstGeom>
        <a:solidFill>
          <a:schemeClr val="accent5">
            <a:hueOff val="5447971"/>
            <a:satOff val="3718"/>
            <a:lumOff val="-1045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yo-NG" sz="1600" b="1" kern="1200" dirty="0" smtClean="0">
              <a:solidFill>
                <a:schemeClr val="tx1"/>
              </a:solidFill>
            </a:rPr>
            <a:t>Drive to increase internally generated revenue particularly at the State and Local Government levels.</a:t>
          </a:r>
          <a:endParaRPr lang="en-US" sz="1600" kern="1200" dirty="0">
            <a:solidFill>
              <a:schemeClr val="tx1"/>
            </a:solidFill>
          </a:endParaRPr>
        </a:p>
      </dsp:txBody>
      <dsp:txXfrm>
        <a:off x="43864" y="2150864"/>
        <a:ext cx="5398672" cy="810832"/>
      </dsp:txXfrm>
    </dsp:sp>
    <dsp:sp modelId="{83EE9A6B-5E4E-4BE3-A745-0B66454E6FDF}">
      <dsp:nvSpPr>
        <dsp:cNvPr id="0" name=""/>
        <dsp:cNvSpPr/>
      </dsp:nvSpPr>
      <dsp:spPr>
        <a:xfrm>
          <a:off x="0" y="3143800"/>
          <a:ext cx="5486400" cy="898560"/>
        </a:xfrm>
        <a:prstGeom prst="roundRect">
          <a:avLst/>
        </a:prstGeom>
        <a:solidFill>
          <a:schemeClr val="accent5">
            <a:hueOff val="8171956"/>
            <a:satOff val="5577"/>
            <a:lumOff val="-1568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yo-NG" sz="1600" b="1" kern="1200" dirty="0" smtClean="0">
              <a:solidFill>
                <a:schemeClr val="tx1"/>
              </a:solidFill>
            </a:rPr>
            <a:t>The </a:t>
          </a:r>
          <a:r>
            <a:rPr lang="en-US" sz="1600" b="1" kern="1200" dirty="0" smtClean="0">
              <a:solidFill>
                <a:schemeClr val="tx1"/>
              </a:solidFill>
            </a:rPr>
            <a:t>notion </a:t>
          </a:r>
          <a:r>
            <a:rPr lang="yo-NG" sz="1600" b="1" kern="1200" dirty="0" smtClean="0">
              <a:solidFill>
                <a:schemeClr val="tx1"/>
              </a:solidFill>
            </a:rPr>
            <a:t>that </a:t>
          </a:r>
          <a:r>
            <a:rPr lang="en-US" sz="1600" b="1" kern="1200" dirty="0" smtClean="0">
              <a:solidFill>
                <a:schemeClr val="tx1"/>
              </a:solidFill>
            </a:rPr>
            <a:t>t</a:t>
          </a:r>
          <a:r>
            <a:rPr lang="yo-NG" sz="1600" b="1" kern="1200" dirty="0" smtClean="0">
              <a:solidFill>
                <a:schemeClr val="tx1"/>
              </a:solidFill>
            </a:rPr>
            <a:t>elecomms is a “cash</a:t>
          </a:r>
          <a:r>
            <a:rPr lang="en-US" sz="1600" b="1" kern="1200" dirty="0" smtClean="0">
              <a:solidFill>
                <a:schemeClr val="tx1"/>
              </a:solidFill>
            </a:rPr>
            <a:t> </a:t>
          </a:r>
          <a:r>
            <a:rPr lang="yo-NG" sz="1600" b="1" kern="1200" dirty="0" smtClean="0">
              <a:solidFill>
                <a:schemeClr val="tx1"/>
              </a:solidFill>
            </a:rPr>
            <a:t>cow” and should </a:t>
          </a:r>
          <a:r>
            <a:rPr lang="en-US" sz="1600" b="1" kern="1200" dirty="0" smtClean="0">
              <a:solidFill>
                <a:schemeClr val="tx1"/>
              </a:solidFill>
            </a:rPr>
            <a:t>be </a:t>
          </a:r>
          <a:r>
            <a:rPr lang="yo-NG" sz="1600" b="1" kern="1200" dirty="0" smtClean="0">
              <a:solidFill>
                <a:schemeClr val="tx1"/>
              </a:solidFill>
            </a:rPr>
            <a:t>the main target in raising revenue</a:t>
          </a:r>
          <a:r>
            <a:rPr lang="en-US" sz="1600" b="1" kern="1200" dirty="0" smtClean="0">
              <a:solidFill>
                <a:schemeClr val="tx1"/>
              </a:solidFill>
            </a:rPr>
            <a:t> for state</a:t>
          </a:r>
          <a:r>
            <a:rPr lang="yo-NG" sz="1600" b="1" kern="1200" dirty="0" smtClean="0">
              <a:solidFill>
                <a:schemeClr val="tx1"/>
              </a:solidFill>
            </a:rPr>
            <a:t>.</a:t>
          </a:r>
          <a:endParaRPr lang="en-US" sz="1600" kern="1200" dirty="0">
            <a:solidFill>
              <a:schemeClr val="tx1"/>
            </a:solidFill>
          </a:endParaRPr>
        </a:p>
      </dsp:txBody>
      <dsp:txXfrm>
        <a:off x="43864" y="3187664"/>
        <a:ext cx="5398672" cy="81083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CB601B-D7A2-4503-9A50-9D3E530355E7}">
      <dsp:nvSpPr>
        <dsp:cNvPr id="0" name=""/>
        <dsp:cNvSpPr/>
      </dsp:nvSpPr>
      <dsp:spPr>
        <a:xfrm>
          <a:off x="0" y="33399"/>
          <a:ext cx="5486400" cy="898560"/>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yo-NG" sz="1600" b="1" kern="1200" dirty="0" smtClean="0"/>
            <a:t>Declining </a:t>
          </a:r>
          <a:r>
            <a:rPr lang="en-US" sz="1600" b="1" kern="1200" dirty="0" smtClean="0"/>
            <a:t>income </a:t>
          </a:r>
          <a:r>
            <a:rPr lang="yo-NG" sz="1600" b="1" kern="1200" dirty="0" smtClean="0"/>
            <a:t>from the Federation Account, especially for States that heavily</a:t>
          </a:r>
          <a:r>
            <a:rPr lang="en-US" sz="1600" b="1" kern="1200" dirty="0" smtClean="0"/>
            <a:t> </a:t>
          </a:r>
          <a:r>
            <a:rPr lang="yo-NG" sz="1600" b="1" kern="1200" dirty="0" smtClean="0"/>
            <a:t>rely on this source of income</a:t>
          </a:r>
          <a:r>
            <a:rPr lang="en-US" sz="1600" b="1" kern="1200" dirty="0" smtClean="0"/>
            <a:t>.</a:t>
          </a:r>
          <a:endParaRPr lang="en-US" sz="1600" kern="1200" dirty="0"/>
        </a:p>
      </dsp:txBody>
      <dsp:txXfrm>
        <a:off x="43864" y="77263"/>
        <a:ext cx="5398672" cy="810832"/>
      </dsp:txXfrm>
    </dsp:sp>
    <dsp:sp modelId="{96269277-6382-40A5-9335-49C1C0FFC5FF}">
      <dsp:nvSpPr>
        <dsp:cNvPr id="0" name=""/>
        <dsp:cNvSpPr/>
      </dsp:nvSpPr>
      <dsp:spPr>
        <a:xfrm>
          <a:off x="0" y="1070199"/>
          <a:ext cx="5486400" cy="898560"/>
        </a:xfrm>
        <a:prstGeom prst="roundRect">
          <a:avLst/>
        </a:prstGeom>
        <a:solidFill>
          <a:schemeClr val="accent5">
            <a:hueOff val="2723985"/>
            <a:satOff val="1859"/>
            <a:lumOff val="-522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yo-NG" sz="1600" b="1" kern="1200" dirty="0" smtClean="0"/>
            <a:t>Federal structure </a:t>
          </a:r>
          <a:r>
            <a:rPr lang="en-US" sz="1600" b="1" kern="1200" dirty="0" smtClean="0"/>
            <a:t>and the Constitution authorize </a:t>
          </a:r>
          <a:r>
            <a:rPr lang="yo-NG" sz="1600" b="1" kern="1200" dirty="0" smtClean="0"/>
            <a:t>certain items to be legislated across the three tiers of government. </a:t>
          </a:r>
          <a:endParaRPr lang="en-US" sz="1600" kern="1200" dirty="0"/>
        </a:p>
      </dsp:txBody>
      <dsp:txXfrm>
        <a:off x="43864" y="1114063"/>
        <a:ext cx="5398672" cy="810832"/>
      </dsp:txXfrm>
    </dsp:sp>
    <dsp:sp modelId="{C2774E6F-4715-48AF-A96E-168D62EA1DCA}">
      <dsp:nvSpPr>
        <dsp:cNvPr id="0" name=""/>
        <dsp:cNvSpPr/>
      </dsp:nvSpPr>
      <dsp:spPr>
        <a:xfrm>
          <a:off x="0" y="2107000"/>
          <a:ext cx="5486400" cy="898560"/>
        </a:xfrm>
        <a:prstGeom prst="roundRect">
          <a:avLst/>
        </a:prstGeom>
        <a:solidFill>
          <a:schemeClr val="accent5">
            <a:hueOff val="5447971"/>
            <a:satOff val="3718"/>
            <a:lumOff val="-1045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yo-NG" sz="1600" b="1" kern="1200" smtClean="0"/>
            <a:t>Drive to increase internally generated revenue particularly at the State and Local Government levels.</a:t>
          </a:r>
          <a:endParaRPr lang="en-US" sz="1600" kern="1200"/>
        </a:p>
      </dsp:txBody>
      <dsp:txXfrm>
        <a:off x="43864" y="2150864"/>
        <a:ext cx="5398672" cy="810832"/>
      </dsp:txXfrm>
    </dsp:sp>
    <dsp:sp modelId="{83EE9A6B-5E4E-4BE3-A745-0B66454E6FDF}">
      <dsp:nvSpPr>
        <dsp:cNvPr id="0" name=""/>
        <dsp:cNvSpPr/>
      </dsp:nvSpPr>
      <dsp:spPr>
        <a:xfrm>
          <a:off x="0" y="3143800"/>
          <a:ext cx="5486400" cy="898560"/>
        </a:xfrm>
        <a:prstGeom prst="roundRect">
          <a:avLst/>
        </a:prstGeom>
        <a:solidFill>
          <a:schemeClr val="accent5">
            <a:hueOff val="8171956"/>
            <a:satOff val="5577"/>
            <a:lumOff val="-1568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yo-NG" sz="1600" b="1" kern="1200" dirty="0" smtClean="0"/>
            <a:t>The </a:t>
          </a:r>
          <a:r>
            <a:rPr lang="en-US" sz="1600" b="1" kern="1200" dirty="0" smtClean="0"/>
            <a:t>notion </a:t>
          </a:r>
          <a:r>
            <a:rPr lang="yo-NG" sz="1600" b="1" kern="1200" dirty="0" smtClean="0"/>
            <a:t>that </a:t>
          </a:r>
          <a:r>
            <a:rPr lang="en-US" sz="1600" b="1" kern="1200" dirty="0" smtClean="0"/>
            <a:t>t</a:t>
          </a:r>
          <a:r>
            <a:rPr lang="yo-NG" sz="1600" b="1" kern="1200" dirty="0" smtClean="0"/>
            <a:t>elecomms is a “cash</a:t>
          </a:r>
          <a:r>
            <a:rPr lang="en-US" sz="1600" b="1" kern="1200" dirty="0" smtClean="0"/>
            <a:t> </a:t>
          </a:r>
          <a:r>
            <a:rPr lang="yo-NG" sz="1600" b="1" kern="1200" dirty="0" smtClean="0"/>
            <a:t>cow” and should </a:t>
          </a:r>
          <a:r>
            <a:rPr lang="en-US" sz="1600" b="1" kern="1200" dirty="0" smtClean="0"/>
            <a:t>be </a:t>
          </a:r>
          <a:r>
            <a:rPr lang="yo-NG" sz="1600" b="1" kern="1200" dirty="0" smtClean="0"/>
            <a:t>the main target in raising revenue</a:t>
          </a:r>
          <a:r>
            <a:rPr lang="en-US" sz="1600" b="1" kern="1200" dirty="0" smtClean="0"/>
            <a:t> for state</a:t>
          </a:r>
          <a:r>
            <a:rPr lang="yo-NG" sz="1600" b="1" kern="1200" dirty="0" smtClean="0"/>
            <a:t>.</a:t>
          </a:r>
          <a:endParaRPr lang="en-US" sz="1600" kern="1200" dirty="0"/>
        </a:p>
      </dsp:txBody>
      <dsp:txXfrm>
        <a:off x="43864" y="3187664"/>
        <a:ext cx="5398672" cy="81083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FC9DEC-3937-420C-A3AD-501A8DE226C1}">
      <dsp:nvSpPr>
        <dsp:cNvPr id="0" name=""/>
        <dsp:cNvSpPr/>
      </dsp:nvSpPr>
      <dsp:spPr>
        <a:xfrm rot="5400000">
          <a:off x="2816762" y="-370062"/>
          <a:ext cx="4825784" cy="6455124"/>
        </a:xfrm>
        <a:prstGeom prst="round2SameRect">
          <a:avLst/>
        </a:prstGeom>
        <a:solidFill>
          <a:schemeClr val="accent2">
            <a:tint val="40000"/>
            <a:alpha val="90000"/>
            <a:hueOff val="0"/>
            <a:satOff val="0"/>
            <a:lumOff val="0"/>
            <a:alphaOff val="0"/>
          </a:schemeClr>
        </a:solidFill>
        <a:ln w="15875"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Calibri" charset="0"/>
              <a:ea typeface="Calibri" charset="0"/>
              <a:cs typeface="Calibri" charset="0"/>
            </a:rPr>
            <a:t>Engenders regulatory uncertainties that create panic and send wrong signals to the investment community.</a:t>
          </a:r>
          <a:endParaRPr lang="en-US" sz="2000" kern="1200" dirty="0">
            <a:latin typeface="Calibri" charset="0"/>
            <a:ea typeface="Calibri" charset="0"/>
            <a:cs typeface="Calibri" charset="0"/>
          </a:endParaRPr>
        </a:p>
        <a:p>
          <a:pPr marL="228600" lvl="1" indent="-228600" algn="l" defTabSz="889000">
            <a:lnSpc>
              <a:spcPct val="90000"/>
            </a:lnSpc>
            <a:spcBef>
              <a:spcPct val="0"/>
            </a:spcBef>
            <a:spcAft>
              <a:spcPct val="15000"/>
            </a:spcAft>
            <a:buChar char="••"/>
          </a:pPr>
          <a:r>
            <a:rPr lang="en-US" sz="2000" kern="1200" dirty="0" smtClean="0">
              <a:latin typeface="Calibri" charset="0"/>
              <a:ea typeface="Calibri" charset="0"/>
              <a:cs typeface="Calibri" charset="0"/>
            </a:rPr>
            <a:t>Devalues investment opportunities and compels diversion of Foreign Direct Investments (FDI) to other jurisdictions considered more investor friendly.</a:t>
          </a:r>
          <a:endParaRPr lang="en-US" sz="2000" kern="1200" dirty="0">
            <a:latin typeface="Calibri" charset="0"/>
            <a:ea typeface="Calibri" charset="0"/>
            <a:cs typeface="Calibri" charset="0"/>
          </a:endParaRPr>
        </a:p>
        <a:p>
          <a:pPr marL="228600" lvl="1" indent="-228600" algn="l" defTabSz="889000">
            <a:lnSpc>
              <a:spcPct val="90000"/>
            </a:lnSpc>
            <a:spcBef>
              <a:spcPct val="0"/>
            </a:spcBef>
            <a:spcAft>
              <a:spcPct val="15000"/>
            </a:spcAft>
            <a:buChar char="••"/>
          </a:pPr>
          <a:r>
            <a:rPr lang="yo-NG" sz="2000" kern="1200" dirty="0" smtClean="0">
              <a:latin typeface="Calibri" charset="0"/>
              <a:ea typeface="Calibri" charset="0"/>
              <a:cs typeface="Calibri" charset="0"/>
            </a:rPr>
            <a:t>Precipitate</a:t>
          </a:r>
          <a:r>
            <a:rPr lang="en-US" sz="2000" kern="1200" dirty="0" smtClean="0">
              <a:latin typeface="Calibri" charset="0"/>
              <a:ea typeface="Calibri" charset="0"/>
              <a:cs typeface="Calibri" charset="0"/>
            </a:rPr>
            <a:t>s economic </a:t>
          </a:r>
          <a:r>
            <a:rPr lang="yo-NG" sz="2000" kern="1200" dirty="0" smtClean="0">
              <a:latin typeface="Calibri" charset="0"/>
              <a:ea typeface="Calibri" charset="0"/>
              <a:cs typeface="Calibri" charset="0"/>
            </a:rPr>
            <a:t>losses that inhibit economic development and limit tax revenues to government</a:t>
          </a:r>
          <a:r>
            <a:rPr lang="en-US" sz="2000" kern="1200" dirty="0" smtClean="0">
              <a:latin typeface="Calibri" charset="0"/>
              <a:ea typeface="Calibri" charset="0"/>
              <a:cs typeface="Calibri" charset="0"/>
            </a:rPr>
            <a:t> on account of revenue loss to operators occasioned by network disruptions.</a:t>
          </a:r>
          <a:endParaRPr lang="en-US" sz="2000" kern="1200" dirty="0">
            <a:latin typeface="Calibri" charset="0"/>
            <a:ea typeface="Calibri" charset="0"/>
            <a:cs typeface="Calibri" charset="0"/>
          </a:endParaRPr>
        </a:p>
        <a:p>
          <a:pPr marL="228600" lvl="1" indent="-228600" algn="l" defTabSz="889000">
            <a:lnSpc>
              <a:spcPct val="90000"/>
            </a:lnSpc>
            <a:spcBef>
              <a:spcPct val="0"/>
            </a:spcBef>
            <a:spcAft>
              <a:spcPct val="15000"/>
            </a:spcAft>
            <a:buChar char="••"/>
          </a:pPr>
          <a:r>
            <a:rPr lang="en-US" sz="2000" kern="1200" dirty="0" smtClean="0">
              <a:latin typeface="Calibri" charset="0"/>
              <a:ea typeface="Calibri" charset="0"/>
              <a:cs typeface="Calibri" charset="0"/>
            </a:rPr>
            <a:t>I</a:t>
          </a:r>
          <a:r>
            <a:rPr lang="yo-NG" sz="2000" kern="1200" dirty="0" smtClean="0">
              <a:latin typeface="Calibri" charset="0"/>
              <a:ea typeface="Calibri" charset="0"/>
              <a:cs typeface="Calibri" charset="0"/>
            </a:rPr>
            <a:t>nhibit</a:t>
          </a:r>
          <a:r>
            <a:rPr lang="en-US" sz="2000" kern="1200" dirty="0" smtClean="0">
              <a:latin typeface="Calibri" charset="0"/>
              <a:ea typeface="Calibri" charset="0"/>
              <a:cs typeface="Calibri" charset="0"/>
            </a:rPr>
            <a:t>s</a:t>
          </a:r>
          <a:r>
            <a:rPr lang="yo-NG" sz="2000" kern="1200" dirty="0" smtClean="0">
              <a:latin typeface="Calibri" charset="0"/>
              <a:ea typeface="Calibri" charset="0"/>
              <a:cs typeface="Calibri" charset="0"/>
            </a:rPr>
            <a:t> penetration of telecoms services</a:t>
          </a:r>
          <a:r>
            <a:rPr lang="en-US" sz="2000" kern="1200" dirty="0" smtClean="0">
              <a:latin typeface="Calibri" charset="0"/>
              <a:ea typeface="Calibri" charset="0"/>
              <a:cs typeface="Calibri" charset="0"/>
            </a:rPr>
            <a:t>, as Service Providers are discouraged from making further investments in highly volatile areas.</a:t>
          </a:r>
          <a:endParaRPr lang="en-US" sz="2000" kern="1200" dirty="0">
            <a:latin typeface="Calibri" charset="0"/>
            <a:ea typeface="Calibri" charset="0"/>
            <a:cs typeface="Calibri" charset="0"/>
          </a:endParaRPr>
        </a:p>
        <a:p>
          <a:pPr marL="228600" lvl="1" indent="-228600" algn="l" defTabSz="889000">
            <a:lnSpc>
              <a:spcPct val="90000"/>
            </a:lnSpc>
            <a:spcBef>
              <a:spcPct val="0"/>
            </a:spcBef>
            <a:spcAft>
              <a:spcPct val="15000"/>
            </a:spcAft>
            <a:buChar char="••"/>
          </a:pPr>
          <a:r>
            <a:rPr lang="en-US" sz="2000" kern="1200" dirty="0" smtClean="0">
              <a:latin typeface="Calibri" charset="0"/>
              <a:ea typeface="Calibri" charset="0"/>
              <a:cs typeface="Calibri" charset="0"/>
            </a:rPr>
            <a:t>T</a:t>
          </a:r>
          <a:r>
            <a:rPr lang="yo-NG" sz="2000" kern="1200" dirty="0" smtClean="0">
              <a:latin typeface="Calibri" charset="0"/>
              <a:ea typeface="Calibri" charset="0"/>
              <a:cs typeface="Calibri" charset="0"/>
            </a:rPr>
            <a:t>hreat to public safety and security, </a:t>
          </a:r>
          <a:r>
            <a:rPr lang="en-US" sz="2000" kern="1200" dirty="0" smtClean="0">
              <a:latin typeface="Calibri" charset="0"/>
              <a:ea typeface="Calibri" charset="0"/>
              <a:cs typeface="Calibri" charset="0"/>
            </a:rPr>
            <a:t>as subscribers at locations experiencing network outages will be unable to receive security alerts on imminent danger. </a:t>
          </a:r>
          <a:endParaRPr lang="en-US" sz="2000" kern="1200" dirty="0">
            <a:latin typeface="Calibri" charset="0"/>
            <a:ea typeface="Calibri" charset="0"/>
            <a:cs typeface="Calibri" charset="0"/>
          </a:endParaRPr>
        </a:p>
        <a:p>
          <a:pPr marL="228600" lvl="1" indent="-228600" algn="l" defTabSz="889000">
            <a:lnSpc>
              <a:spcPct val="90000"/>
            </a:lnSpc>
            <a:spcBef>
              <a:spcPct val="0"/>
            </a:spcBef>
            <a:spcAft>
              <a:spcPct val="15000"/>
            </a:spcAft>
            <a:buChar char="••"/>
          </a:pPr>
          <a:r>
            <a:rPr lang="en-US" sz="2000" kern="1200" dirty="0" smtClean="0">
              <a:latin typeface="Calibri" charset="0"/>
              <a:ea typeface="Calibri" charset="0"/>
              <a:cs typeface="Calibri" charset="0"/>
            </a:rPr>
            <a:t>Suffer service disruptions and poor network quality.</a:t>
          </a:r>
          <a:endParaRPr lang="en-US" sz="2000" kern="1200" dirty="0">
            <a:latin typeface="Calibri" charset="0"/>
            <a:ea typeface="Calibri" charset="0"/>
            <a:cs typeface="Calibri" charset="0"/>
          </a:endParaRPr>
        </a:p>
      </dsp:txBody>
      <dsp:txXfrm rot="-5400000">
        <a:off x="2002093" y="680182"/>
        <a:ext cx="6219549" cy="4354634"/>
      </dsp:txXfrm>
    </dsp:sp>
    <dsp:sp modelId="{884EB784-FE3E-44E1-B0AB-3AC8D0B73851}">
      <dsp:nvSpPr>
        <dsp:cNvPr id="0" name=""/>
        <dsp:cNvSpPr/>
      </dsp:nvSpPr>
      <dsp:spPr>
        <a:xfrm>
          <a:off x="983" y="3666"/>
          <a:ext cx="2001108" cy="5707666"/>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kern="1200" dirty="0" smtClean="0"/>
            <a:t>Government</a:t>
          </a:r>
          <a:endParaRPr lang="en-US" sz="2400" kern="1200" dirty="0"/>
        </a:p>
      </dsp:txBody>
      <dsp:txXfrm>
        <a:off x="98669" y="101352"/>
        <a:ext cx="1805736" cy="551229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994973-764F-42DC-BCB3-576AE27C075B}">
      <dsp:nvSpPr>
        <dsp:cNvPr id="0" name=""/>
        <dsp:cNvSpPr/>
      </dsp:nvSpPr>
      <dsp:spPr>
        <a:xfrm rot="5400000">
          <a:off x="3592810" y="-1436855"/>
          <a:ext cx="3121705" cy="6607510"/>
        </a:xfrm>
        <a:prstGeom prst="round2SameRect">
          <a:avLst/>
        </a:prstGeom>
        <a:solidFill>
          <a:schemeClr val="accent5">
            <a:tint val="40000"/>
            <a:alpha val="90000"/>
            <a:hueOff val="0"/>
            <a:satOff val="0"/>
            <a:lumOff val="0"/>
            <a:alphaOff val="0"/>
          </a:schemeClr>
        </a:solidFill>
        <a:ln w="15875"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latin typeface="Calibri" charset="0"/>
              <a:ea typeface="Calibri" charset="0"/>
              <a:cs typeface="Calibri" charset="0"/>
            </a:rPr>
            <a:t>Regulatory uncertainties that inhibits business planning and forecasting.</a:t>
          </a:r>
          <a:endParaRPr lang="en-US" sz="1800" kern="1200" dirty="0">
            <a:latin typeface="Calibri" charset="0"/>
            <a:ea typeface="Calibri" charset="0"/>
            <a:cs typeface="Calibri" charset="0"/>
          </a:endParaRPr>
        </a:p>
        <a:p>
          <a:pPr marL="171450" lvl="1" indent="-171450" algn="l" defTabSz="800100">
            <a:lnSpc>
              <a:spcPct val="90000"/>
            </a:lnSpc>
            <a:spcBef>
              <a:spcPct val="0"/>
            </a:spcBef>
            <a:spcAft>
              <a:spcPct val="15000"/>
            </a:spcAft>
            <a:buChar char="••"/>
          </a:pPr>
          <a:r>
            <a:rPr lang="en-US" sz="1800" kern="1200" dirty="0" smtClean="0">
              <a:latin typeface="Calibri" charset="0"/>
              <a:ea typeface="Calibri" charset="0"/>
              <a:cs typeface="Calibri" charset="0"/>
            </a:rPr>
            <a:t>Burden of duplicated costs to the economy leading to higher costs, economic inefficiencies and </a:t>
          </a:r>
          <a:r>
            <a:rPr lang="yo-NG" sz="1800" kern="1200" dirty="0" smtClean="0">
              <a:latin typeface="Calibri" charset="0"/>
              <a:ea typeface="Calibri" charset="0"/>
              <a:cs typeface="Calibri" charset="0"/>
            </a:rPr>
            <a:t>business losses</a:t>
          </a:r>
          <a:r>
            <a:rPr lang="en-US" sz="1800" kern="1200" dirty="0" smtClean="0">
              <a:latin typeface="Calibri" charset="0"/>
              <a:ea typeface="Calibri" charset="0"/>
              <a:cs typeface="Calibri" charset="0"/>
            </a:rPr>
            <a:t>.</a:t>
          </a:r>
          <a:endParaRPr lang="en-US" sz="1800" kern="1200" dirty="0">
            <a:latin typeface="Calibri" charset="0"/>
            <a:ea typeface="Calibri" charset="0"/>
            <a:cs typeface="Calibri" charset="0"/>
          </a:endParaRPr>
        </a:p>
        <a:p>
          <a:pPr marL="171450" lvl="1" indent="-171450" algn="l" defTabSz="800100">
            <a:lnSpc>
              <a:spcPct val="90000"/>
            </a:lnSpc>
            <a:spcBef>
              <a:spcPct val="0"/>
            </a:spcBef>
            <a:spcAft>
              <a:spcPct val="15000"/>
            </a:spcAft>
            <a:buChar char="••"/>
          </a:pPr>
          <a:r>
            <a:rPr lang="en-US" sz="1800" kern="1200" dirty="0" smtClean="0">
              <a:latin typeface="Calibri" charset="0"/>
              <a:ea typeface="Calibri" charset="0"/>
              <a:cs typeface="Calibri" charset="0"/>
            </a:rPr>
            <a:t>Unconventional tactics employed by the MDAs for the collection of the levies result in injury and damage to operators’ staff and property. </a:t>
          </a:r>
          <a:endParaRPr lang="en-US" sz="1800" kern="1200" dirty="0">
            <a:latin typeface="Calibri" charset="0"/>
            <a:ea typeface="Calibri" charset="0"/>
            <a:cs typeface="Calibri" charset="0"/>
          </a:endParaRPr>
        </a:p>
        <a:p>
          <a:pPr marL="171450" lvl="1" indent="-171450" algn="l" defTabSz="800100">
            <a:lnSpc>
              <a:spcPct val="90000"/>
            </a:lnSpc>
            <a:spcBef>
              <a:spcPct val="0"/>
            </a:spcBef>
            <a:spcAft>
              <a:spcPct val="15000"/>
            </a:spcAft>
            <a:buChar char="••"/>
          </a:pPr>
          <a:r>
            <a:rPr lang="en-US" sz="1800" kern="1200" dirty="0" smtClean="0">
              <a:latin typeface="Calibri" charset="0"/>
              <a:ea typeface="Calibri" charset="0"/>
              <a:cs typeface="Calibri" charset="0"/>
            </a:rPr>
            <a:t>Disrupts capacity enhancement and network expansions initiatives</a:t>
          </a:r>
          <a:endParaRPr lang="en-US" sz="1800" kern="1200" dirty="0">
            <a:latin typeface="Calibri" charset="0"/>
            <a:ea typeface="Calibri" charset="0"/>
            <a:cs typeface="Calibri" charset="0"/>
          </a:endParaRPr>
        </a:p>
        <a:p>
          <a:pPr marL="171450" lvl="1" indent="-171450" algn="l" defTabSz="800100">
            <a:lnSpc>
              <a:spcPct val="90000"/>
            </a:lnSpc>
            <a:spcBef>
              <a:spcPct val="0"/>
            </a:spcBef>
            <a:spcAft>
              <a:spcPct val="15000"/>
            </a:spcAft>
            <a:buChar char="••"/>
          </a:pPr>
          <a:r>
            <a:rPr lang="en-US" sz="1800" kern="1200" dirty="0" smtClean="0">
              <a:latin typeface="Calibri" charset="0"/>
              <a:ea typeface="Calibri" charset="0"/>
              <a:cs typeface="Calibri" charset="0"/>
            </a:rPr>
            <a:t>Occasions network and service outage and disruptions where agencies proceed to enforce prescriptions without due process</a:t>
          </a:r>
          <a:endParaRPr lang="en-US" sz="1800" kern="1200" dirty="0">
            <a:latin typeface="Calibri" charset="0"/>
            <a:ea typeface="Calibri" charset="0"/>
            <a:cs typeface="Calibri" charset="0"/>
          </a:endParaRPr>
        </a:p>
      </dsp:txBody>
      <dsp:txXfrm rot="-5400000">
        <a:off x="1849908" y="458436"/>
        <a:ext cx="6455121" cy="2816927"/>
      </dsp:txXfrm>
    </dsp:sp>
    <dsp:sp modelId="{1A05E5C1-710F-40AE-8DD3-593227A391B3}">
      <dsp:nvSpPr>
        <dsp:cNvPr id="0" name=""/>
        <dsp:cNvSpPr/>
      </dsp:nvSpPr>
      <dsp:spPr>
        <a:xfrm>
          <a:off x="0" y="743"/>
          <a:ext cx="1849125" cy="3733056"/>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US" sz="2800" kern="1200" dirty="0" smtClean="0"/>
            <a:t>Service Providers</a:t>
          </a:r>
          <a:endParaRPr lang="en-US" sz="2800" kern="1200" dirty="0"/>
        </a:p>
      </dsp:txBody>
      <dsp:txXfrm>
        <a:off x="90267" y="91010"/>
        <a:ext cx="1668591" cy="355252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9D73543-78BC-418F-BCAE-DDDB3928B0F7}" type="datetimeFigureOut">
              <a:rPr lang="en-US" smtClean="0"/>
              <a:pPr/>
              <a:t>4/19/2016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C0C07C-1CD8-469F-BF14-F5F64E8BEB3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D73543-78BC-418F-BCAE-DDDB3928B0F7}" type="datetimeFigureOut">
              <a:rPr lang="en-US" smtClean="0"/>
              <a:pPr/>
              <a:t>4/19/2016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C0C07C-1CD8-469F-BF14-F5F64E8BEB3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F9D73543-78BC-418F-BCAE-DDDB3928B0F7}" type="datetimeFigureOut">
              <a:rPr lang="en-US" smtClean="0"/>
              <a:pPr/>
              <a:t>4/19/2016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C0C07C-1CD8-469F-BF14-F5F64E8BEB30}" type="slidenum">
              <a:rPr lang="en-US" smtClean="0"/>
              <a:pPr/>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ext Slide 1">
    <p:spTree>
      <p:nvGrpSpPr>
        <p:cNvPr id="1" name=""/>
        <p:cNvGrpSpPr/>
        <p:nvPr/>
      </p:nvGrpSpPr>
      <p:grpSpPr>
        <a:xfrm>
          <a:off x="0" y="0"/>
          <a:ext cx="0" cy="0"/>
          <a:chOff x="0" y="0"/>
          <a:chExt cx="0" cy="0"/>
        </a:xfrm>
      </p:grpSpPr>
      <p:sp>
        <p:nvSpPr>
          <p:cNvPr id="7" name="Title 1"/>
          <p:cNvSpPr>
            <a:spLocks noGrp="1"/>
          </p:cNvSpPr>
          <p:nvPr>
            <p:ph type="title"/>
          </p:nvPr>
        </p:nvSpPr>
        <p:spPr>
          <a:xfrm>
            <a:off x="457200" y="457200"/>
            <a:ext cx="7696200" cy="792162"/>
          </a:xfrm>
        </p:spPr>
        <p:txBody>
          <a:bodyPr/>
          <a:lstStyle/>
          <a:p>
            <a:r>
              <a:rPr lang="en-GB" dirty="0" smtClean="0"/>
              <a:t>Click to edit Master title style</a:t>
            </a:r>
            <a:endParaRPr lang="en-US" dirty="0"/>
          </a:p>
        </p:txBody>
      </p:sp>
      <p:sp>
        <p:nvSpPr>
          <p:cNvPr id="3" name="Date Placeholder 3"/>
          <p:cNvSpPr>
            <a:spLocks noGrp="1"/>
          </p:cNvSpPr>
          <p:nvPr>
            <p:ph type="dt" sz="half" idx="10"/>
          </p:nvPr>
        </p:nvSpPr>
        <p:spPr/>
        <p:txBody>
          <a:bodyPr rtlCol="0"/>
          <a:lstStyle>
            <a:lvl1pPr fontAlgn="auto">
              <a:spcBef>
                <a:spcPts val="0"/>
              </a:spcBef>
              <a:spcAft>
                <a:spcPts val="0"/>
              </a:spcAft>
              <a:defRPr>
                <a:solidFill>
                  <a:prstClr val="black">
                    <a:tint val="75000"/>
                  </a:prstClr>
                </a:solidFill>
                <a:latin typeface="+mn-lt"/>
                <a:cs typeface="+mn-cs"/>
              </a:defRPr>
            </a:lvl1pPr>
          </a:lstStyle>
          <a:p>
            <a:pPr>
              <a:defRPr/>
            </a:pPr>
            <a:fld id="{527B88CB-0DFC-4313-86D9-1FA3CE180488}" type="datetimeFigureOut">
              <a:rPr lang="en-US"/>
              <a:pPr>
                <a:defRPr/>
              </a:pPr>
              <a:t>4/19/2016</a:t>
            </a:fld>
            <a:endParaRPr lang="en-US" dirty="0"/>
          </a:p>
        </p:txBody>
      </p:sp>
      <p:sp>
        <p:nvSpPr>
          <p:cNvPr id="4" name="Footer Placeholder 4"/>
          <p:cNvSpPr>
            <a:spLocks noGrp="1"/>
          </p:cNvSpPr>
          <p:nvPr>
            <p:ph type="ftr" sz="quarter" idx="11"/>
          </p:nvPr>
        </p:nvSpPr>
        <p:spPr/>
        <p:txBody>
          <a:bodyPr rtlCol="0"/>
          <a:lstStyle>
            <a:lvl1pPr fontAlgn="auto">
              <a:spcBef>
                <a:spcPts val="0"/>
              </a:spcBef>
              <a:spcAft>
                <a:spcPts val="0"/>
              </a:spcAft>
              <a:defRPr>
                <a:solidFill>
                  <a:prstClr val="black">
                    <a:tint val="75000"/>
                  </a:prstClr>
                </a:solidFill>
                <a:latin typeface="+mn-lt"/>
                <a:cs typeface="+mn-cs"/>
              </a:defRPr>
            </a:lvl1pPr>
          </a:lstStyle>
          <a:p>
            <a:pPr>
              <a:defRPr/>
            </a:pPr>
            <a:endParaRPr lang="en-US" dirty="0"/>
          </a:p>
        </p:txBody>
      </p:sp>
      <p:sp>
        <p:nvSpPr>
          <p:cNvPr id="5" name="Slide Number Placeholder 5"/>
          <p:cNvSpPr>
            <a:spLocks noGrp="1"/>
          </p:cNvSpPr>
          <p:nvPr>
            <p:ph type="sldNum" sz="quarter" idx="12"/>
          </p:nvPr>
        </p:nvSpPr>
        <p:spPr/>
        <p:txBody>
          <a:bodyPr rtlCol="0"/>
          <a:lstStyle>
            <a:lvl1pPr fontAlgn="auto">
              <a:spcBef>
                <a:spcPts val="0"/>
              </a:spcBef>
              <a:spcAft>
                <a:spcPts val="0"/>
              </a:spcAft>
              <a:defRPr>
                <a:solidFill>
                  <a:prstClr val="black">
                    <a:tint val="75000"/>
                  </a:prstClr>
                </a:solidFill>
                <a:latin typeface="+mn-lt"/>
                <a:cs typeface="+mn-cs"/>
              </a:defRPr>
            </a:lvl1pPr>
          </a:lstStyle>
          <a:p>
            <a:pPr>
              <a:defRPr/>
            </a:pPr>
            <a:fld id="{67B86839-93C1-4252-89F0-C8754263A28B}" type="slidenum">
              <a:rPr lang="en-US"/>
              <a:pPr>
                <a:defRPr/>
              </a:pPr>
              <a:t>‹#›</a:t>
            </a:fld>
            <a:endParaRPr lang="en-US" dirty="0"/>
          </a:p>
        </p:txBody>
      </p:sp>
    </p:spTree>
    <p:extLst>
      <p:ext uri="{BB962C8B-B14F-4D97-AF65-F5344CB8AC3E}">
        <p14:creationId xmlns:p14="http://schemas.microsoft.com/office/powerpoint/2010/main" val="1081381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D73543-78BC-418F-BCAE-DDDB3928B0F7}" type="datetimeFigureOut">
              <a:rPr lang="en-US" smtClean="0"/>
              <a:pPr/>
              <a:t>4/19/2016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C0C07C-1CD8-469F-BF14-F5F64E8BEB30}"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9D73543-78BC-418F-BCAE-DDDB3928B0F7}" type="datetimeFigureOut">
              <a:rPr lang="en-US" smtClean="0"/>
              <a:pPr/>
              <a:t>4/19/2016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C0C07C-1CD8-469F-BF14-F5F64E8BEB3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F9D73543-78BC-418F-BCAE-DDDB3928B0F7}" type="datetimeFigureOut">
              <a:rPr lang="en-US" smtClean="0"/>
              <a:pPr/>
              <a:t>4/19/2016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C0C07C-1CD8-469F-BF14-F5F64E8BEB30}" type="slidenum">
              <a:rPr lang="en-US" smtClean="0"/>
              <a:pPr/>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9D73543-78BC-418F-BCAE-DDDB3928B0F7}" type="datetimeFigureOut">
              <a:rPr lang="en-US" smtClean="0"/>
              <a:pPr/>
              <a:t>4/19/2016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C0C07C-1CD8-469F-BF14-F5F64E8BEB3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9D73543-78BC-418F-BCAE-DDDB3928B0F7}" type="datetimeFigureOut">
              <a:rPr lang="en-US" smtClean="0"/>
              <a:pPr/>
              <a:t>4/19/2016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C0C07C-1CD8-469F-BF14-F5F64E8BEB3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F9D73543-78BC-418F-BCAE-DDDB3928B0F7}" type="datetimeFigureOut">
              <a:rPr lang="en-US" smtClean="0"/>
              <a:pPr/>
              <a:t>4/19/2016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C0C07C-1CD8-469F-BF14-F5F64E8BEB3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9D73543-78BC-418F-BCAE-DDDB3928B0F7}" type="datetimeFigureOut">
              <a:rPr lang="en-US" smtClean="0"/>
              <a:pPr/>
              <a:t>4/19/2016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C0C07C-1CD8-469F-BF14-F5F64E8BEB30}" type="slidenum">
              <a:rPr lang="en-US" smtClean="0"/>
              <a:pPr/>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D73543-78BC-418F-BCAE-DDDB3928B0F7}" type="datetimeFigureOut">
              <a:rPr lang="en-US" smtClean="0"/>
              <a:pPr/>
              <a:t>4/19/2016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C0C07C-1CD8-469F-BF14-F5F64E8BEB30}" type="slidenum">
              <a:rPr lang="en-US" smtClean="0"/>
              <a:pPr/>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F9D73543-78BC-418F-BCAE-DDDB3928B0F7}" type="datetimeFigureOut">
              <a:rPr lang="en-US" smtClean="0"/>
              <a:pPr/>
              <a:t>4/19/2016</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30C0C07C-1CD8-469F-BF14-F5F64E8BEB30}" type="slidenum">
              <a:rPr lang="en-US" smtClean="0"/>
              <a:pPr/>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0" y="609600"/>
            <a:ext cx="8001000" cy="5562600"/>
          </a:xfrm>
        </p:spPr>
        <p:txBody>
          <a:bodyPr>
            <a:normAutofit/>
          </a:bodyPr>
          <a:lstStyle/>
          <a:p>
            <a:endParaRPr lang="en-US" sz="2400" b="1" dirty="0" smtClean="0">
              <a:solidFill>
                <a:schemeClr val="tx1"/>
              </a:solidFill>
            </a:endParaRPr>
          </a:p>
          <a:p>
            <a:endParaRPr lang="en-US" sz="2400" b="1" dirty="0">
              <a:solidFill>
                <a:schemeClr val="tx1"/>
              </a:solidFill>
            </a:endParaRPr>
          </a:p>
          <a:p>
            <a:r>
              <a:rPr lang="en-US" sz="2800" b="1" dirty="0" smtClean="0">
                <a:solidFill>
                  <a:schemeClr val="tx1"/>
                </a:solidFill>
                <a:latin typeface="+mj-lt"/>
              </a:rPr>
              <a:t>ISSUES AND CHALLENGES OF EFFECTIVE SERVICE DELIVERY</a:t>
            </a:r>
          </a:p>
          <a:p>
            <a:endParaRPr lang="en-US" sz="2800" b="1" dirty="0" smtClean="0">
              <a:solidFill>
                <a:schemeClr val="tx1"/>
              </a:solidFill>
              <a:latin typeface="+mj-lt"/>
            </a:endParaRPr>
          </a:p>
          <a:p>
            <a:r>
              <a:rPr lang="en-US" b="1" dirty="0" smtClean="0">
                <a:solidFill>
                  <a:schemeClr val="tx1">
                    <a:lumMod val="85000"/>
                    <a:lumOff val="15000"/>
                  </a:schemeClr>
                </a:solidFill>
                <a:latin typeface="Calibri" pitchFamily="34" charset="0"/>
              </a:rPr>
              <a:t>A PRESENTATION AT THE </a:t>
            </a:r>
            <a:r>
              <a:rPr lang="en-US" b="1" dirty="0">
                <a:solidFill>
                  <a:schemeClr val="tx1">
                    <a:lumMod val="85000"/>
                    <a:lumOff val="15000"/>
                  </a:schemeClr>
                </a:solidFill>
                <a:latin typeface="Calibri" pitchFamily="34" charset="0"/>
              </a:rPr>
              <a:t>INDUSTRY CONSUMER ADVISORY </a:t>
            </a:r>
            <a:endParaRPr lang="en-US" b="1" dirty="0" smtClean="0">
              <a:solidFill>
                <a:schemeClr val="tx1">
                  <a:lumMod val="85000"/>
                  <a:lumOff val="15000"/>
                </a:schemeClr>
              </a:solidFill>
              <a:latin typeface="Calibri" pitchFamily="34" charset="0"/>
            </a:endParaRPr>
          </a:p>
          <a:p>
            <a:r>
              <a:rPr lang="en-US" b="1" dirty="0" smtClean="0">
                <a:solidFill>
                  <a:schemeClr val="tx1">
                    <a:lumMod val="85000"/>
                    <a:lumOff val="15000"/>
                  </a:schemeClr>
                </a:solidFill>
                <a:latin typeface="Calibri" pitchFamily="34" charset="0"/>
              </a:rPr>
              <a:t>OPEN </a:t>
            </a:r>
            <a:r>
              <a:rPr lang="en-US" b="1" dirty="0">
                <a:solidFill>
                  <a:schemeClr val="tx1">
                    <a:lumMod val="85000"/>
                    <a:lumOff val="15000"/>
                  </a:schemeClr>
                </a:solidFill>
                <a:latin typeface="Calibri" pitchFamily="34" charset="0"/>
              </a:rPr>
              <a:t>FORUM </a:t>
            </a:r>
            <a:endParaRPr lang="en-US" b="1" dirty="0" smtClean="0">
              <a:solidFill>
                <a:schemeClr val="tx1">
                  <a:lumMod val="85000"/>
                  <a:lumOff val="15000"/>
                </a:schemeClr>
              </a:solidFill>
              <a:latin typeface="Calibri" pitchFamily="34" charset="0"/>
            </a:endParaRPr>
          </a:p>
          <a:p>
            <a:r>
              <a:rPr lang="en-US" sz="2400" b="1" dirty="0" smtClean="0">
                <a:solidFill>
                  <a:schemeClr val="tx1">
                    <a:lumMod val="85000"/>
                    <a:lumOff val="15000"/>
                  </a:schemeClr>
                </a:solidFill>
                <a:latin typeface="Calibri" pitchFamily="34" charset="0"/>
              </a:rPr>
              <a:t>by</a:t>
            </a:r>
          </a:p>
          <a:p>
            <a:r>
              <a:rPr lang="en-US" sz="1800" b="1" dirty="0" smtClean="0">
                <a:solidFill>
                  <a:schemeClr val="tx1">
                    <a:lumMod val="85000"/>
                    <a:lumOff val="15000"/>
                  </a:schemeClr>
                </a:solidFill>
                <a:latin typeface="Calibri" pitchFamily="34" charset="0"/>
              </a:rPr>
              <a:t>Engr. Gbenga Adebayo, </a:t>
            </a:r>
          </a:p>
          <a:p>
            <a:r>
              <a:rPr lang="en-US" sz="1800" b="1" dirty="0" smtClean="0">
                <a:solidFill>
                  <a:schemeClr val="tx1">
                    <a:lumMod val="85000"/>
                    <a:lumOff val="15000"/>
                  </a:schemeClr>
                </a:solidFill>
                <a:latin typeface="Calibri" pitchFamily="34" charset="0"/>
              </a:rPr>
              <a:t>Chairman, Association of Licensed Telecommunications </a:t>
            </a:r>
          </a:p>
          <a:p>
            <a:r>
              <a:rPr lang="en-US" sz="1800" b="1" dirty="0" smtClean="0">
                <a:solidFill>
                  <a:schemeClr val="tx1">
                    <a:lumMod val="85000"/>
                    <a:lumOff val="15000"/>
                  </a:schemeClr>
                </a:solidFill>
                <a:latin typeface="Calibri" pitchFamily="34" charset="0"/>
              </a:rPr>
              <a:t>Operators of Nigeria </a:t>
            </a:r>
            <a:r>
              <a:rPr lang="en-US" sz="1800" b="1" dirty="0" smtClean="0">
                <a:solidFill>
                  <a:schemeClr val="tx1"/>
                </a:solidFill>
                <a:latin typeface="Calibri" pitchFamily="34" charset="0"/>
              </a:rPr>
              <a:t>(</a:t>
            </a:r>
            <a:r>
              <a:rPr lang="en-US" sz="1800" b="1" dirty="0">
                <a:solidFill>
                  <a:schemeClr val="tx1"/>
                </a:solidFill>
                <a:latin typeface="Calibri" pitchFamily="34" charset="0"/>
              </a:rPr>
              <a:t>ALTON)</a:t>
            </a:r>
          </a:p>
          <a:p>
            <a:endParaRPr lang="en-US" sz="2400" b="1" dirty="0">
              <a:solidFill>
                <a:schemeClr val="tx1">
                  <a:lumMod val="85000"/>
                  <a:lumOff val="15000"/>
                </a:schemeClr>
              </a:solidFill>
              <a:latin typeface="Calibri" pitchFamily="34" charset="0"/>
            </a:endParaRPr>
          </a:p>
          <a:p>
            <a:r>
              <a:rPr lang="en-US" b="1" dirty="0" smtClean="0">
                <a:solidFill>
                  <a:schemeClr val="tx1">
                    <a:lumMod val="85000"/>
                    <a:lumOff val="15000"/>
                  </a:schemeClr>
                </a:solidFill>
                <a:latin typeface="Calibri" pitchFamily="34" charset="0"/>
              </a:rPr>
              <a:t>Lagos 19</a:t>
            </a:r>
            <a:r>
              <a:rPr lang="en-US" b="1" baseline="30000" dirty="0" smtClean="0">
                <a:solidFill>
                  <a:schemeClr val="tx1">
                    <a:lumMod val="85000"/>
                    <a:lumOff val="15000"/>
                  </a:schemeClr>
                </a:solidFill>
                <a:latin typeface="Calibri" pitchFamily="34" charset="0"/>
              </a:rPr>
              <a:t>th</a:t>
            </a:r>
            <a:r>
              <a:rPr lang="en-US" b="1" dirty="0" smtClean="0">
                <a:solidFill>
                  <a:schemeClr val="tx1">
                    <a:lumMod val="85000"/>
                    <a:lumOff val="15000"/>
                  </a:schemeClr>
                </a:solidFill>
                <a:latin typeface="Calibri" pitchFamily="34" charset="0"/>
              </a:rPr>
              <a:t> November 2015</a:t>
            </a:r>
            <a:endParaRPr lang="en-US" b="1" dirty="0">
              <a:solidFill>
                <a:schemeClr val="tx1">
                  <a:lumMod val="85000"/>
                  <a:lumOff val="15000"/>
                </a:schemeClr>
              </a:solidFill>
              <a:latin typeface="Calibri" pitchFamily="34" charset="0"/>
            </a:endParaRPr>
          </a:p>
          <a:p>
            <a:endParaRPr lang="en-US" b="1" dirty="0">
              <a:solidFill>
                <a:schemeClr val="tx1"/>
              </a:solidFill>
            </a:endParaRPr>
          </a:p>
        </p:txBody>
      </p:sp>
    </p:spTree>
    <p:extLst>
      <p:ext uri="{BB962C8B-B14F-4D97-AF65-F5344CB8AC3E}">
        <p14:creationId xmlns:p14="http://schemas.microsoft.com/office/powerpoint/2010/main" val="32719435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 y="228601"/>
            <a:ext cx="9144000" cy="609599"/>
          </a:xfrm>
          <a:ln>
            <a:solidFill>
              <a:srgbClr val="ED1C24"/>
            </a:solidFill>
          </a:ln>
        </p:spPr>
        <p:txBody>
          <a:bodyPr>
            <a:normAutofit fontScale="90000"/>
          </a:bodyPr>
          <a:lstStyle/>
          <a:p>
            <a:pPr algn="ctr"/>
            <a:r>
              <a:rPr lang="en-US" sz="2700" dirty="0">
                <a:latin typeface="+mn-lt"/>
              </a:rPr>
              <a:t/>
            </a:r>
            <a:br>
              <a:rPr lang="en-US" sz="2700" dirty="0">
                <a:latin typeface="+mn-lt"/>
              </a:rPr>
            </a:br>
            <a:r>
              <a:rPr lang="en-US" sz="2700" dirty="0" smtClean="0">
                <a:latin typeface="+mn-lt"/>
              </a:rPr>
              <a:t>Effects of Multiple Taxation</a:t>
            </a:r>
            <a:endParaRPr lang="en-US" sz="2200" dirty="0">
              <a:solidFill>
                <a:schemeClr val="accent1"/>
              </a:solidFill>
              <a:latin typeface="+mn-lt"/>
            </a:endParaRPr>
          </a:p>
        </p:txBody>
      </p:sp>
      <p:graphicFrame>
        <p:nvGraphicFramePr>
          <p:cNvPr id="17" name="Content Placeholder 16"/>
          <p:cNvGraphicFramePr>
            <a:graphicFrameLocks noGrp="1"/>
          </p:cNvGraphicFramePr>
          <p:nvPr>
            <p:ph idx="1"/>
            <p:extLst>
              <p:ext uri="{D42A27DB-BD31-4B8C-83A1-F6EECF244321}">
                <p14:modId xmlns:p14="http://schemas.microsoft.com/office/powerpoint/2010/main" val="927775520"/>
              </p:ext>
            </p:extLst>
          </p:nvPr>
        </p:nvGraphicFramePr>
        <p:xfrm>
          <a:off x="304800" y="838200"/>
          <a:ext cx="8458200" cy="5715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13112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447799"/>
          </a:xfrm>
          <a:ln>
            <a:solidFill>
              <a:srgbClr val="ED1C24"/>
            </a:solidFill>
          </a:ln>
        </p:spPr>
        <p:txBody>
          <a:bodyPr>
            <a:normAutofit/>
          </a:bodyPr>
          <a:lstStyle/>
          <a:p>
            <a:pPr algn="ctr"/>
            <a:r>
              <a:rPr lang="en-US" sz="2700" dirty="0" smtClean="0">
                <a:latin typeface="+mj-lt"/>
              </a:rPr>
              <a:t/>
            </a:r>
            <a:br>
              <a:rPr lang="en-US" sz="2700" dirty="0" smtClean="0">
                <a:latin typeface="+mj-lt"/>
              </a:rPr>
            </a:br>
            <a:r>
              <a:rPr lang="en-US" sz="2700" dirty="0" smtClean="0">
                <a:latin typeface="+mj-lt"/>
              </a:rPr>
              <a:t>Multiple Taxation</a:t>
            </a:r>
            <a:r>
              <a:rPr lang="en-US" sz="2000" dirty="0"/>
              <a:t> </a:t>
            </a:r>
            <a:r>
              <a:rPr lang="en-US" sz="2000" dirty="0" smtClean="0">
                <a:latin typeface="+mj-lt"/>
              </a:rPr>
              <a:t>Effects (</a:t>
            </a:r>
            <a:r>
              <a:rPr lang="en-US" sz="2000" dirty="0" err="1" smtClean="0">
                <a:latin typeface="+mj-lt"/>
              </a:rPr>
              <a:t>Contd</a:t>
            </a:r>
            <a:r>
              <a:rPr lang="en-US" sz="2000" dirty="0" smtClean="0">
                <a:latin typeface="+mj-lt"/>
              </a:rPr>
              <a:t>)</a:t>
            </a:r>
            <a:endParaRPr lang="en-US" sz="3100" dirty="0">
              <a:solidFill>
                <a:schemeClr val="accent1"/>
              </a:solidFill>
              <a:latin typeface="+mj-lt"/>
            </a:endParaRPr>
          </a:p>
        </p:txBody>
      </p:sp>
      <p:sp>
        <p:nvSpPr>
          <p:cNvPr id="5" name="TextBox 4"/>
          <p:cNvSpPr txBox="1"/>
          <p:nvPr/>
        </p:nvSpPr>
        <p:spPr>
          <a:xfrm>
            <a:off x="2057400" y="5785604"/>
            <a:ext cx="5257800" cy="253916"/>
          </a:xfrm>
          <a:prstGeom prst="rect">
            <a:avLst/>
          </a:prstGeom>
          <a:noFill/>
        </p:spPr>
        <p:txBody>
          <a:bodyPr wrap="square" rtlCol="0">
            <a:spAutoFit/>
          </a:bodyPr>
          <a:lstStyle/>
          <a:p>
            <a:pPr algn="ctr" fontAlgn="base">
              <a:spcBef>
                <a:spcPct val="0"/>
              </a:spcBef>
              <a:spcAft>
                <a:spcPct val="0"/>
              </a:spcAft>
            </a:pPr>
            <a:r>
              <a:rPr lang="en-US" sz="1050" dirty="0" smtClean="0">
                <a:solidFill>
                  <a:prstClr val="black"/>
                </a:solidFill>
                <a:latin typeface="Arial" pitchFamily="34" charset="0"/>
                <a:cs typeface="Arial" pitchFamily="34" charset="0"/>
              </a:rPr>
              <a:t>.</a:t>
            </a:r>
            <a:endParaRPr lang="en-US" sz="1050" dirty="0">
              <a:solidFill>
                <a:prstClr val="black"/>
              </a:solidFill>
              <a:latin typeface="Arial" pitchFamily="34" charset="0"/>
              <a:cs typeface="Arial" pitchFamily="34" charset="0"/>
            </a:endParaRPr>
          </a:p>
        </p:txBody>
      </p:sp>
      <p:graphicFrame>
        <p:nvGraphicFramePr>
          <p:cNvPr id="17" name="Content Placeholder 16"/>
          <p:cNvGraphicFramePr>
            <a:graphicFrameLocks noGrp="1"/>
          </p:cNvGraphicFramePr>
          <p:nvPr>
            <p:ph idx="1"/>
            <p:extLst>
              <p:ext uri="{D42A27DB-BD31-4B8C-83A1-F6EECF244321}">
                <p14:modId xmlns:p14="http://schemas.microsoft.com/office/powerpoint/2010/main" val="1533871320"/>
              </p:ext>
            </p:extLst>
          </p:nvPr>
        </p:nvGraphicFramePr>
        <p:xfrm>
          <a:off x="207818" y="1911928"/>
          <a:ext cx="8458200" cy="3733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509137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endParaRPr lang="en-US" dirty="0"/>
          </a:p>
          <a:p>
            <a:pPr algn="ctr"/>
            <a:r>
              <a:rPr lang="en-US" sz="4800" dirty="0" smtClean="0"/>
              <a:t>RECOMMENDATIONS</a:t>
            </a:r>
          </a:p>
        </p:txBody>
      </p:sp>
      <p:sp>
        <p:nvSpPr>
          <p:cNvPr id="3" name="Title 2"/>
          <p:cNvSpPr>
            <a:spLocks noGrp="1"/>
          </p:cNvSpPr>
          <p:nvPr>
            <p:ph type="title"/>
          </p:nvPr>
        </p:nvSpPr>
        <p:spPr/>
        <p:txBody>
          <a:bodyPr>
            <a:normAutofit/>
          </a:bodyPr>
          <a:lstStyle/>
          <a:p>
            <a:r>
              <a:rPr lang="en-US" sz="2400" dirty="0">
                <a:solidFill>
                  <a:schemeClr val="tx1"/>
                </a:solidFill>
              </a:rPr>
              <a:t>ISSUES AND CHALLENGES OF EFFECTIVE SERVICE DELIVERY</a:t>
            </a:r>
          </a:p>
        </p:txBody>
      </p:sp>
    </p:spTree>
    <p:extLst>
      <p:ext uri="{BB962C8B-B14F-4D97-AF65-F5344CB8AC3E}">
        <p14:creationId xmlns:p14="http://schemas.microsoft.com/office/powerpoint/2010/main" val="11198108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fontScale="77500" lnSpcReduction="20000"/>
          </a:bodyPr>
          <a:lstStyle/>
          <a:p>
            <a:pPr algn="just"/>
            <a:r>
              <a:rPr lang="en-US" sz="1100" b="1" i="1" dirty="0" smtClean="0">
                <a:solidFill>
                  <a:schemeClr val="accent2">
                    <a:lumMod val="75000"/>
                  </a:schemeClr>
                </a:solidFill>
              </a:rPr>
              <a:t>Issues and Challenges </a:t>
            </a:r>
            <a:r>
              <a:rPr lang="en-US" sz="1100" b="1" dirty="0" smtClean="0">
                <a:solidFill>
                  <a:schemeClr val="accent2">
                    <a:lumMod val="75000"/>
                  </a:schemeClr>
                </a:solidFill>
              </a:rPr>
              <a:t>of Effective  Telecoms Service delivery in Nigeria</a:t>
            </a:r>
          </a:p>
          <a:p>
            <a:pPr algn="just"/>
            <a:endParaRPr lang="en-US" sz="1100" b="1" dirty="0" smtClean="0">
              <a:solidFill>
                <a:srgbClr val="FF0000"/>
              </a:solidFill>
            </a:endParaRPr>
          </a:p>
          <a:p>
            <a:pPr algn="just"/>
            <a:endParaRPr lang="en-US" sz="2800" b="1" dirty="0" smtClean="0">
              <a:solidFill>
                <a:srgbClr val="FF0000"/>
              </a:solidFill>
              <a:latin typeface="Calibri" charset="0"/>
              <a:ea typeface="Calibri" charset="0"/>
              <a:cs typeface="Calibri" charset="0"/>
            </a:endParaRPr>
          </a:p>
          <a:p>
            <a:pPr marL="0" indent="0" algn="just">
              <a:buNone/>
            </a:pPr>
            <a:endParaRPr lang="en-US" sz="2800" b="1" dirty="0" smtClean="0">
              <a:solidFill>
                <a:srgbClr val="FF0000"/>
              </a:solidFill>
              <a:latin typeface="Calibri" charset="0"/>
              <a:ea typeface="Calibri" charset="0"/>
              <a:cs typeface="Calibri" charset="0"/>
            </a:endParaRPr>
          </a:p>
          <a:p>
            <a:pPr marL="0" indent="0" algn="just">
              <a:buNone/>
            </a:pPr>
            <a:r>
              <a:rPr lang="en-US" sz="2800" b="1" dirty="0" smtClean="0">
                <a:solidFill>
                  <a:schemeClr val="tx1"/>
                </a:solidFill>
                <a:latin typeface="Calibri" charset="0"/>
                <a:ea typeface="Calibri" charset="0"/>
                <a:cs typeface="Calibri" charset="0"/>
              </a:rPr>
              <a:t>Security Challenges:</a:t>
            </a:r>
            <a:r>
              <a:rPr lang="en-US" sz="2800" dirty="0" smtClean="0">
                <a:solidFill>
                  <a:schemeClr val="tx1"/>
                </a:solidFill>
                <a:latin typeface="Calibri" charset="0"/>
                <a:ea typeface="Calibri" charset="0"/>
                <a:cs typeface="Calibri" charset="0"/>
              </a:rPr>
              <a:t> Theft, </a:t>
            </a:r>
            <a:r>
              <a:rPr lang="en-US" sz="2800" dirty="0" err="1" smtClean="0">
                <a:solidFill>
                  <a:schemeClr val="tx1"/>
                </a:solidFill>
                <a:latin typeface="Calibri" charset="0"/>
                <a:ea typeface="Calibri" charset="0"/>
                <a:cs typeface="Calibri" charset="0"/>
              </a:rPr>
              <a:t>vandalisation</a:t>
            </a:r>
            <a:r>
              <a:rPr lang="en-US" sz="2800" dirty="0" smtClean="0">
                <a:solidFill>
                  <a:schemeClr val="tx1"/>
                </a:solidFill>
                <a:latin typeface="Calibri" charset="0"/>
                <a:ea typeface="Calibri" charset="0"/>
                <a:cs typeface="Calibri" charset="0"/>
              </a:rPr>
              <a:t> and sabotage of network equipment all cause disruptive outages on service providers’ networks, contributing to unsatisfactory customer experience </a:t>
            </a:r>
          </a:p>
          <a:p>
            <a:pPr algn="just"/>
            <a:endParaRPr lang="en-US" sz="2800" dirty="0" smtClean="0">
              <a:solidFill>
                <a:schemeClr val="tx1"/>
              </a:solidFill>
              <a:latin typeface="Calibri" charset="0"/>
              <a:ea typeface="Calibri" charset="0"/>
              <a:cs typeface="Calibri" charset="0"/>
            </a:endParaRPr>
          </a:p>
          <a:p>
            <a:pPr algn="just"/>
            <a:r>
              <a:rPr lang="en-US" sz="2800" b="1" i="1" u="sng" dirty="0" smtClean="0">
                <a:solidFill>
                  <a:srgbClr val="C00000"/>
                </a:solidFill>
                <a:latin typeface="Calibri" charset="0"/>
                <a:ea typeface="Calibri" charset="0"/>
                <a:cs typeface="Calibri" charset="0"/>
              </a:rPr>
              <a:t>Remedy:</a:t>
            </a:r>
            <a:r>
              <a:rPr lang="en-US" sz="2800" i="1" dirty="0" smtClean="0">
                <a:solidFill>
                  <a:srgbClr val="C00000"/>
                </a:solidFill>
                <a:latin typeface="Calibri" charset="0"/>
                <a:ea typeface="Calibri" charset="0"/>
                <a:cs typeface="Calibri" charset="0"/>
              </a:rPr>
              <a:t> There is need for the Government to classify telecom as Critical National Infrastructure to offer first line of protection for all critical network elements and also </a:t>
            </a:r>
            <a:r>
              <a:rPr lang="en-US" sz="2800" dirty="0">
                <a:solidFill>
                  <a:srgbClr val="C00000"/>
                </a:solidFill>
                <a:latin typeface="Calibri" charset="0"/>
                <a:ea typeface="Calibri" charset="0"/>
                <a:cs typeface="Calibri" charset="0"/>
              </a:rPr>
              <a:t>ring fence industry from local &amp; state governments’ interventions.</a:t>
            </a:r>
            <a:endParaRPr lang="en-US" sz="2800" b="1" dirty="0" smtClean="0">
              <a:solidFill>
                <a:srgbClr val="C00000"/>
              </a:solidFill>
              <a:latin typeface="Calibri" charset="0"/>
              <a:ea typeface="Calibri" charset="0"/>
              <a:cs typeface="Calibri" charset="0"/>
            </a:endParaRPr>
          </a:p>
          <a:p>
            <a:pPr marL="0" lvl="1" indent="0" algn="just">
              <a:buNone/>
            </a:pPr>
            <a:endParaRPr lang="en-US" sz="2800" b="1" dirty="0" smtClean="0">
              <a:solidFill>
                <a:schemeClr val="tx1"/>
              </a:solidFill>
              <a:latin typeface="Calibri" charset="0"/>
              <a:ea typeface="Calibri" charset="0"/>
              <a:cs typeface="Calibri" charset="0"/>
            </a:endParaRPr>
          </a:p>
          <a:p>
            <a:pPr marL="0" lvl="1" indent="0" algn="just">
              <a:buNone/>
            </a:pPr>
            <a:r>
              <a:rPr lang="en-US" sz="2800" b="1" dirty="0" smtClean="0">
                <a:solidFill>
                  <a:schemeClr val="tx1"/>
                </a:solidFill>
                <a:latin typeface="Calibri" charset="0"/>
                <a:ea typeface="Calibri" charset="0"/>
                <a:cs typeface="Calibri" charset="0"/>
              </a:rPr>
              <a:t>Power and Energy: </a:t>
            </a:r>
            <a:r>
              <a:rPr lang="en-US" sz="2800" i="1" dirty="0" smtClean="0">
                <a:solidFill>
                  <a:schemeClr val="tx1"/>
                </a:solidFill>
                <a:latin typeface="Calibri" charset="0"/>
                <a:ea typeface="Calibri" charset="0"/>
                <a:cs typeface="Calibri" charset="0"/>
              </a:rPr>
              <a:t>Government </a:t>
            </a:r>
            <a:r>
              <a:rPr lang="en-US" sz="2800" i="1" dirty="0">
                <a:solidFill>
                  <a:schemeClr val="tx1"/>
                </a:solidFill>
                <a:latin typeface="Calibri" charset="0"/>
                <a:ea typeface="Calibri" charset="0"/>
                <a:cs typeface="Calibri" charset="0"/>
              </a:rPr>
              <a:t>should do more in the area of </a:t>
            </a:r>
            <a:r>
              <a:rPr lang="en-US" sz="2800" i="1" dirty="0" smtClean="0">
                <a:solidFill>
                  <a:schemeClr val="tx1"/>
                </a:solidFill>
                <a:latin typeface="Calibri" charset="0"/>
                <a:ea typeface="Calibri" charset="0"/>
                <a:cs typeface="Calibri" charset="0"/>
              </a:rPr>
              <a:t>general improvement in our public power supply.</a:t>
            </a:r>
          </a:p>
          <a:p>
            <a:pPr marL="0" lvl="1" indent="0" algn="just">
              <a:buNone/>
            </a:pPr>
            <a:endParaRPr lang="en-US" sz="2800" i="1" dirty="0" smtClean="0">
              <a:solidFill>
                <a:schemeClr val="tx1"/>
              </a:solidFill>
              <a:latin typeface="Calibri" charset="0"/>
              <a:ea typeface="Calibri" charset="0"/>
              <a:cs typeface="Calibri" charset="0"/>
            </a:endParaRPr>
          </a:p>
          <a:p>
            <a:pPr marL="301943" lvl="1" indent="0" algn="just">
              <a:buNone/>
            </a:pPr>
            <a:r>
              <a:rPr lang="en-US" sz="2800" i="1" dirty="0" smtClean="0">
                <a:solidFill>
                  <a:srgbClr val="C00000"/>
                </a:solidFill>
                <a:latin typeface="Calibri" charset="0"/>
                <a:ea typeface="Calibri" charset="0"/>
                <a:cs typeface="Calibri" charset="0"/>
              </a:rPr>
              <a:t>The huge amount spent on diesel and procurement / replacement of generating sets and other associated elements can be utilized towards network investment for better quality service delivery</a:t>
            </a:r>
          </a:p>
          <a:p>
            <a:pPr marL="0" indent="0" algn="just">
              <a:buNone/>
            </a:pPr>
            <a:endParaRPr lang="en-US" sz="900" dirty="0" smtClean="0">
              <a:solidFill>
                <a:schemeClr val="tx1"/>
              </a:solidFill>
              <a:latin typeface="Calibri" charset="0"/>
              <a:ea typeface="Calibri" charset="0"/>
              <a:cs typeface="Calibri" charset="0"/>
            </a:endParaRPr>
          </a:p>
          <a:p>
            <a:pPr algn="just"/>
            <a:endParaRPr lang="en-US" sz="900" dirty="0" smtClean="0">
              <a:solidFill>
                <a:schemeClr val="tx1"/>
              </a:solidFill>
              <a:latin typeface="Calibri" charset="0"/>
              <a:ea typeface="Calibri" charset="0"/>
              <a:cs typeface="Calibri" charset="0"/>
            </a:endParaRPr>
          </a:p>
          <a:p>
            <a:pPr marL="0" indent="0" algn="just">
              <a:buNone/>
            </a:pPr>
            <a:endParaRPr lang="en-US" sz="2200" dirty="0" smtClean="0"/>
          </a:p>
          <a:p>
            <a:pPr algn="just"/>
            <a:endParaRPr lang="en-US" dirty="0" smtClean="0">
              <a:solidFill>
                <a:srgbClr val="00B050"/>
              </a:solidFill>
            </a:endParaRPr>
          </a:p>
          <a:p>
            <a:endParaRPr lang="en-US" dirty="0"/>
          </a:p>
        </p:txBody>
      </p:sp>
    </p:spTree>
    <p:extLst>
      <p:ext uri="{BB962C8B-B14F-4D97-AF65-F5344CB8AC3E}">
        <p14:creationId xmlns:p14="http://schemas.microsoft.com/office/powerpoint/2010/main" val="42203287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172200"/>
          </a:xfrm>
        </p:spPr>
        <p:txBody>
          <a:bodyPr>
            <a:normAutofit/>
          </a:bodyPr>
          <a:lstStyle/>
          <a:p>
            <a:pPr marL="0" indent="0">
              <a:buNone/>
            </a:pPr>
            <a:r>
              <a:rPr lang="en-US" sz="1100" b="1" i="1" dirty="0" smtClean="0">
                <a:solidFill>
                  <a:schemeClr val="accent2">
                    <a:lumMod val="75000"/>
                  </a:schemeClr>
                </a:solidFill>
              </a:rPr>
              <a:t>Issues and Challenges </a:t>
            </a:r>
            <a:r>
              <a:rPr lang="en-US" sz="1100" b="1" dirty="0" smtClean="0">
                <a:solidFill>
                  <a:schemeClr val="accent2">
                    <a:lumMod val="75000"/>
                  </a:schemeClr>
                </a:solidFill>
              </a:rPr>
              <a:t>of Effective  Telecoms Service delivery in Nigeria:</a:t>
            </a:r>
            <a:endParaRPr lang="en-US" sz="1100" dirty="0" smtClean="0">
              <a:solidFill>
                <a:schemeClr val="accent2">
                  <a:lumMod val="75000"/>
                </a:schemeClr>
              </a:solidFill>
            </a:endParaRPr>
          </a:p>
          <a:p>
            <a:pPr marL="0" indent="0">
              <a:buNone/>
            </a:pPr>
            <a:endParaRPr lang="en-US" sz="2000" b="1" dirty="0" smtClean="0">
              <a:solidFill>
                <a:srgbClr val="FF0000"/>
              </a:solidFill>
            </a:endParaRPr>
          </a:p>
          <a:p>
            <a:pPr marL="0" indent="0">
              <a:buNone/>
            </a:pPr>
            <a:r>
              <a:rPr lang="en-US" sz="2600" b="1" dirty="0" smtClean="0">
                <a:solidFill>
                  <a:srgbClr val="FF0000"/>
                </a:solidFill>
              </a:rPr>
              <a:t>Policy and Regulatory Issues:</a:t>
            </a:r>
            <a:endParaRPr lang="en-US" sz="2600" b="1" dirty="0" smtClean="0"/>
          </a:p>
          <a:p>
            <a:pPr marL="0" indent="0">
              <a:buNone/>
            </a:pPr>
            <a:endParaRPr lang="en-US" sz="2600" b="1" dirty="0" smtClean="0"/>
          </a:p>
          <a:p>
            <a:pPr lvl="1" algn="just">
              <a:buFont typeface="Arial" pitchFamily="34" charset="0"/>
              <a:buChar char="•"/>
            </a:pPr>
            <a:r>
              <a:rPr lang="en-US" sz="2400" dirty="0" smtClean="0">
                <a:solidFill>
                  <a:schemeClr val="tx1"/>
                </a:solidFill>
                <a:latin typeface="Calibri" charset="0"/>
                <a:ea typeface="Calibri" charset="0"/>
                <a:cs typeface="Calibri" charset="0"/>
              </a:rPr>
              <a:t>The NCC should do more in the exercise of its statutory powers as the Chief Regulator of the Industry and prevent other agencies with oversight regulatory functions from </a:t>
            </a:r>
            <a:r>
              <a:rPr lang="en-US" sz="2400" dirty="0" err="1" smtClean="0">
                <a:solidFill>
                  <a:schemeClr val="tx1"/>
                </a:solidFill>
                <a:latin typeface="Calibri" charset="0"/>
                <a:ea typeface="Calibri" charset="0"/>
                <a:cs typeface="Calibri" charset="0"/>
              </a:rPr>
              <a:t>interferening</a:t>
            </a:r>
            <a:r>
              <a:rPr lang="en-US" sz="2400" dirty="0" smtClean="0">
                <a:solidFill>
                  <a:schemeClr val="tx1"/>
                </a:solidFill>
                <a:latin typeface="Calibri" charset="0"/>
                <a:ea typeface="Calibri" charset="0"/>
                <a:cs typeface="Calibri" charset="0"/>
              </a:rPr>
              <a:t> in its </a:t>
            </a:r>
            <a:r>
              <a:rPr lang="en-US" sz="2400" dirty="0" err="1" smtClean="0">
                <a:solidFill>
                  <a:schemeClr val="tx1"/>
                </a:solidFill>
                <a:latin typeface="Calibri" charset="0"/>
                <a:ea typeface="Calibri" charset="0"/>
                <a:cs typeface="Calibri" charset="0"/>
              </a:rPr>
              <a:t>rele</a:t>
            </a:r>
            <a:r>
              <a:rPr lang="en-US" sz="2400" dirty="0" smtClean="0">
                <a:solidFill>
                  <a:schemeClr val="tx1"/>
                </a:solidFill>
                <a:latin typeface="Calibri" charset="0"/>
                <a:ea typeface="Calibri" charset="0"/>
                <a:cs typeface="Calibri" charset="0"/>
              </a:rPr>
              <a:t> and </a:t>
            </a:r>
            <a:r>
              <a:rPr lang="en-US" sz="2400" dirty="0" err="1" smtClean="0">
                <a:solidFill>
                  <a:schemeClr val="tx1"/>
                </a:solidFill>
                <a:latin typeface="Calibri" charset="0"/>
                <a:ea typeface="Calibri" charset="0"/>
                <a:cs typeface="Calibri" charset="0"/>
              </a:rPr>
              <a:t>distrupting</a:t>
            </a:r>
            <a:r>
              <a:rPr lang="en-US" sz="2400" dirty="0" smtClean="0">
                <a:solidFill>
                  <a:schemeClr val="tx1"/>
                </a:solidFill>
                <a:latin typeface="Calibri" charset="0"/>
                <a:ea typeface="Calibri" charset="0"/>
                <a:cs typeface="Calibri" charset="0"/>
              </a:rPr>
              <a:t> telecom operations</a:t>
            </a:r>
          </a:p>
          <a:p>
            <a:pPr marL="301943" lvl="1" indent="0" algn="just">
              <a:buNone/>
            </a:pPr>
            <a:endParaRPr lang="en-US" sz="2400" dirty="0" smtClean="0">
              <a:solidFill>
                <a:schemeClr val="tx1"/>
              </a:solidFill>
              <a:latin typeface="Calibri" charset="0"/>
              <a:ea typeface="Calibri" charset="0"/>
              <a:cs typeface="Calibri" charset="0"/>
            </a:endParaRPr>
          </a:p>
          <a:p>
            <a:pPr lvl="1" algn="just">
              <a:buFont typeface="Arial" pitchFamily="34" charset="0"/>
              <a:buChar char="•"/>
            </a:pPr>
            <a:r>
              <a:rPr lang="en-US" sz="2400" dirty="0" smtClean="0">
                <a:solidFill>
                  <a:schemeClr val="tx1"/>
                </a:solidFill>
                <a:latin typeface="Calibri" charset="0"/>
                <a:ea typeface="Calibri" charset="0"/>
                <a:cs typeface="Calibri" charset="0"/>
              </a:rPr>
              <a:t>The Ministry of Communication should embrace the smart state initiative on Network rollout to remove all impediments to network operations and maintenance</a:t>
            </a:r>
          </a:p>
          <a:p>
            <a:pPr lvl="1" algn="just">
              <a:buFont typeface="Arial" pitchFamily="34" charset="0"/>
              <a:buChar char="•"/>
            </a:pPr>
            <a:endParaRPr lang="en-US" sz="2400" dirty="0">
              <a:solidFill>
                <a:schemeClr val="tx1"/>
              </a:solidFill>
              <a:latin typeface="Calibri" charset="0"/>
              <a:ea typeface="Calibri" charset="0"/>
              <a:cs typeface="Calibri" charset="0"/>
            </a:endParaRPr>
          </a:p>
          <a:p>
            <a:pPr lvl="1" algn="just">
              <a:buFont typeface="Arial" pitchFamily="34" charset="0"/>
              <a:buChar char="•"/>
            </a:pPr>
            <a:r>
              <a:rPr lang="en-US" sz="2400" dirty="0" smtClean="0">
                <a:solidFill>
                  <a:srgbClr val="C00000"/>
                </a:solidFill>
                <a:latin typeface="Calibri" charset="0"/>
                <a:ea typeface="Calibri" charset="0"/>
                <a:cs typeface="Calibri" charset="0"/>
              </a:rPr>
              <a:t>We strongly recommend the LAGOS MODEL</a:t>
            </a:r>
            <a:endParaRPr lang="en-US" sz="2400" dirty="0">
              <a:solidFill>
                <a:srgbClr val="C00000"/>
              </a:solidFill>
              <a:latin typeface="Calibri" charset="0"/>
              <a:ea typeface="Calibri" charset="0"/>
              <a:cs typeface="Calibri" charset="0"/>
            </a:endParaRPr>
          </a:p>
        </p:txBody>
      </p:sp>
    </p:spTree>
    <p:extLst>
      <p:ext uri="{BB962C8B-B14F-4D97-AF65-F5344CB8AC3E}">
        <p14:creationId xmlns:p14="http://schemas.microsoft.com/office/powerpoint/2010/main" val="1147476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609599"/>
          </a:xfrm>
          <a:ln>
            <a:solidFill>
              <a:srgbClr val="ED1C24"/>
            </a:solidFill>
          </a:ln>
        </p:spPr>
        <p:txBody>
          <a:bodyPr>
            <a:noAutofit/>
          </a:bodyPr>
          <a:lstStyle/>
          <a:p>
            <a:pPr algn="ctr"/>
            <a:r>
              <a:rPr lang="en-US" sz="2400" dirty="0" smtClean="0">
                <a:latin typeface="+mj-lt"/>
              </a:rPr>
              <a:t/>
            </a:r>
            <a:br>
              <a:rPr lang="en-US" sz="2400" dirty="0" smtClean="0">
                <a:latin typeface="+mj-lt"/>
              </a:rPr>
            </a:br>
            <a:r>
              <a:rPr lang="en-US" sz="2400" dirty="0" smtClean="0">
                <a:latin typeface="+mj-lt"/>
              </a:rPr>
              <a:t>The Lagos Model  </a:t>
            </a:r>
            <a:r>
              <a:rPr lang="en-US" sz="1800" dirty="0" smtClean="0">
                <a:latin typeface="+mj-lt"/>
              </a:rPr>
              <a:t>(Lagos State - ALTON Agreement)</a:t>
            </a:r>
            <a:endParaRPr lang="en-US" sz="2400" dirty="0">
              <a:solidFill>
                <a:schemeClr val="accent1"/>
              </a:solidFill>
              <a:latin typeface="+mj-lt"/>
            </a:endParaRPr>
          </a:p>
        </p:txBody>
      </p:sp>
      <p:sp>
        <p:nvSpPr>
          <p:cNvPr id="5" name="TextBox 4"/>
          <p:cNvSpPr txBox="1"/>
          <p:nvPr/>
        </p:nvSpPr>
        <p:spPr>
          <a:xfrm>
            <a:off x="2057400" y="5785604"/>
            <a:ext cx="5257800" cy="253916"/>
          </a:xfrm>
          <a:prstGeom prst="rect">
            <a:avLst/>
          </a:prstGeom>
          <a:noFill/>
        </p:spPr>
        <p:txBody>
          <a:bodyPr wrap="square" rtlCol="0">
            <a:spAutoFit/>
          </a:bodyPr>
          <a:lstStyle/>
          <a:p>
            <a:pPr algn="ctr" fontAlgn="base">
              <a:spcBef>
                <a:spcPct val="0"/>
              </a:spcBef>
              <a:spcAft>
                <a:spcPct val="0"/>
              </a:spcAft>
            </a:pPr>
            <a:r>
              <a:rPr lang="en-US" sz="1050" dirty="0" smtClean="0">
                <a:solidFill>
                  <a:prstClr val="black"/>
                </a:solidFill>
                <a:latin typeface="Arial" pitchFamily="34" charset="0"/>
                <a:cs typeface="Arial" pitchFamily="34" charset="0"/>
              </a:rPr>
              <a:t>.</a:t>
            </a:r>
            <a:endParaRPr lang="en-US" sz="1050" dirty="0">
              <a:solidFill>
                <a:prstClr val="black"/>
              </a:solidFill>
              <a:latin typeface="Arial" pitchFamily="34" charset="0"/>
              <a:cs typeface="Arial" pitchFamily="34" charset="0"/>
            </a:endParaRP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1643896835"/>
              </p:ext>
            </p:extLst>
          </p:nvPr>
        </p:nvGraphicFramePr>
        <p:xfrm>
          <a:off x="457200" y="762001"/>
          <a:ext cx="8229600" cy="472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ounded Rectangle 6"/>
          <p:cNvSpPr/>
          <p:nvPr/>
        </p:nvSpPr>
        <p:spPr>
          <a:xfrm>
            <a:off x="762000" y="5715000"/>
            <a:ext cx="7543800" cy="685800"/>
          </a:xfrm>
          <a:prstGeom prst="roundRect">
            <a:avLst/>
          </a:prstGeom>
          <a:solidFill>
            <a:srgbClr val="FF505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dirty="0">
                <a:solidFill>
                  <a:schemeClr val="bg1"/>
                </a:solidFill>
                <a:latin typeface="Arial" pitchFamily="34" charset="0"/>
                <a:cs typeface="Arial" pitchFamily="34" charset="0"/>
              </a:rPr>
              <a:t>Parties </a:t>
            </a:r>
            <a:r>
              <a:rPr lang="en-GB" sz="1400" dirty="0" smtClean="0">
                <a:solidFill>
                  <a:schemeClr val="bg1"/>
                </a:solidFill>
                <a:latin typeface="Arial" pitchFamily="34" charset="0"/>
                <a:cs typeface="Arial" pitchFamily="34" charset="0"/>
              </a:rPr>
              <a:t>made concessions as </a:t>
            </a:r>
            <a:r>
              <a:rPr lang="en-GB" sz="1400" b="1" dirty="0">
                <a:solidFill>
                  <a:schemeClr val="bg1"/>
                </a:solidFill>
                <a:latin typeface="Arial" pitchFamily="34" charset="0"/>
                <a:cs typeface="Arial" pitchFamily="34" charset="0"/>
              </a:rPr>
              <a:t>partners-in-development </a:t>
            </a:r>
          </a:p>
          <a:p>
            <a:pPr algn="ctr"/>
            <a:r>
              <a:rPr lang="en-GB" sz="1400" dirty="0">
                <a:solidFill>
                  <a:schemeClr val="bg1"/>
                </a:solidFill>
                <a:latin typeface="Arial" pitchFamily="34" charset="0"/>
                <a:cs typeface="Arial" pitchFamily="34" charset="0"/>
              </a:rPr>
              <a:t>to streamline processes leading to reduction in </a:t>
            </a:r>
            <a:r>
              <a:rPr lang="en-GB" sz="1400" dirty="0" smtClean="0">
                <a:solidFill>
                  <a:schemeClr val="bg1"/>
                </a:solidFill>
                <a:latin typeface="Arial" pitchFamily="34" charset="0"/>
                <a:cs typeface="Arial" pitchFamily="34" charset="0"/>
              </a:rPr>
              <a:t>approval timelines for infrastructure roll out and </a:t>
            </a:r>
            <a:r>
              <a:rPr lang="en-GB" sz="1400" dirty="0">
                <a:solidFill>
                  <a:schemeClr val="bg1"/>
                </a:solidFill>
                <a:latin typeface="Arial" pitchFamily="34" charset="0"/>
                <a:cs typeface="Arial" pitchFamily="34" charset="0"/>
              </a:rPr>
              <a:t>reduction of applicable fees</a:t>
            </a:r>
            <a:endParaRPr lang="en-US" sz="14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3143112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609599"/>
          </a:xfrm>
          <a:ln>
            <a:solidFill>
              <a:srgbClr val="ED1C24"/>
            </a:solidFill>
          </a:ln>
        </p:spPr>
        <p:txBody>
          <a:bodyPr>
            <a:normAutofit fontScale="90000"/>
          </a:bodyPr>
          <a:lstStyle/>
          <a:p>
            <a:pPr algn="ctr"/>
            <a:r>
              <a:rPr lang="en-US" sz="2200" b="1" dirty="0" smtClean="0">
                <a:latin typeface="+mj-lt"/>
              </a:rPr>
              <a:t/>
            </a:r>
            <a:br>
              <a:rPr lang="en-US" sz="2200" b="1" dirty="0" smtClean="0">
                <a:latin typeface="+mj-lt"/>
              </a:rPr>
            </a:br>
            <a:r>
              <a:rPr lang="en-US" sz="2200" b="1" dirty="0"/>
              <a:t/>
            </a:r>
            <a:br>
              <a:rPr lang="en-US" sz="2200" b="1" dirty="0"/>
            </a:br>
            <a:r>
              <a:rPr lang="en-US" sz="2200" b="1" dirty="0" smtClean="0">
                <a:latin typeface="+mj-lt"/>
              </a:rPr>
              <a:t>The Lagos Model</a:t>
            </a:r>
            <a:r>
              <a:rPr lang="en-US" sz="2200" dirty="0" smtClean="0">
                <a:latin typeface="+mj-lt"/>
              </a:rPr>
              <a:t/>
            </a:r>
            <a:br>
              <a:rPr lang="en-US" sz="2200" dirty="0" smtClean="0">
                <a:latin typeface="+mj-lt"/>
              </a:rPr>
            </a:br>
            <a:r>
              <a:rPr lang="en-US" sz="2000" dirty="0" smtClean="0">
                <a:latin typeface="+mj-lt"/>
              </a:rPr>
              <a:t>Guiding Spirit</a:t>
            </a:r>
            <a:endParaRPr lang="en-US" sz="2000" dirty="0">
              <a:solidFill>
                <a:schemeClr val="accent1"/>
              </a:solidFill>
              <a:latin typeface="+mj-lt"/>
            </a:endParaRPr>
          </a:p>
        </p:txBody>
      </p:sp>
      <p:sp>
        <p:nvSpPr>
          <p:cNvPr id="5" name="TextBox 4"/>
          <p:cNvSpPr txBox="1"/>
          <p:nvPr/>
        </p:nvSpPr>
        <p:spPr>
          <a:xfrm>
            <a:off x="2057400" y="5785604"/>
            <a:ext cx="5257800" cy="253916"/>
          </a:xfrm>
          <a:prstGeom prst="rect">
            <a:avLst/>
          </a:prstGeom>
          <a:noFill/>
        </p:spPr>
        <p:txBody>
          <a:bodyPr wrap="square" rtlCol="0">
            <a:spAutoFit/>
          </a:bodyPr>
          <a:lstStyle/>
          <a:p>
            <a:pPr algn="ctr" fontAlgn="base">
              <a:spcBef>
                <a:spcPct val="0"/>
              </a:spcBef>
              <a:spcAft>
                <a:spcPct val="0"/>
              </a:spcAft>
            </a:pPr>
            <a:r>
              <a:rPr lang="en-US" sz="1050" dirty="0" smtClean="0">
                <a:solidFill>
                  <a:prstClr val="black"/>
                </a:solidFill>
                <a:latin typeface="Arial" pitchFamily="34" charset="0"/>
                <a:cs typeface="Arial" pitchFamily="34" charset="0"/>
              </a:rPr>
              <a:t>.</a:t>
            </a:r>
            <a:endParaRPr lang="en-US" sz="1050" dirty="0">
              <a:solidFill>
                <a:prstClr val="black"/>
              </a:solidFill>
              <a:latin typeface="Arial" pitchFamily="34" charset="0"/>
              <a:cs typeface="Arial" pitchFamily="34" charset="0"/>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249153188"/>
              </p:ext>
            </p:extLst>
          </p:nvPr>
        </p:nvGraphicFramePr>
        <p:xfrm>
          <a:off x="457200" y="1295400"/>
          <a:ext cx="8305800" cy="47441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671596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609599"/>
          </a:xfrm>
          <a:ln>
            <a:solidFill>
              <a:srgbClr val="ED1C24"/>
            </a:solidFill>
          </a:ln>
        </p:spPr>
        <p:txBody>
          <a:bodyPr>
            <a:noAutofit/>
          </a:bodyPr>
          <a:lstStyle/>
          <a:p>
            <a:pPr algn="ctr"/>
            <a:r>
              <a:rPr lang="en-US" sz="2400" dirty="0" smtClean="0">
                <a:latin typeface="+mj-lt"/>
              </a:rPr>
              <a:t/>
            </a:r>
            <a:br>
              <a:rPr lang="en-US" sz="2400" dirty="0" smtClean="0">
                <a:latin typeface="+mj-lt"/>
              </a:rPr>
            </a:br>
            <a:r>
              <a:rPr lang="en-US" sz="2400" dirty="0" smtClean="0"/>
              <a:t/>
            </a:r>
            <a:br>
              <a:rPr lang="en-US" sz="2400" dirty="0" smtClean="0"/>
            </a:br>
            <a:r>
              <a:rPr lang="en-US" sz="2400" dirty="0" smtClean="0">
                <a:latin typeface="+mj-lt"/>
              </a:rPr>
              <a:t>The Lagos Model</a:t>
            </a:r>
            <a:br>
              <a:rPr lang="en-US" sz="2400" dirty="0" smtClean="0">
                <a:latin typeface="+mj-lt"/>
              </a:rPr>
            </a:br>
            <a:r>
              <a:rPr lang="en-US" sz="1800" dirty="0" smtClean="0">
                <a:latin typeface="+mj-lt"/>
              </a:rPr>
              <a:t>Gains</a:t>
            </a:r>
            <a:endParaRPr lang="en-US" sz="1600" dirty="0">
              <a:solidFill>
                <a:schemeClr val="accent1"/>
              </a:solidFill>
              <a:latin typeface="+mj-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6406295"/>
              </p:ext>
            </p:extLst>
          </p:nvPr>
        </p:nvGraphicFramePr>
        <p:xfrm>
          <a:off x="457200" y="884237"/>
          <a:ext cx="8229600" cy="49013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2057400" y="5785604"/>
            <a:ext cx="5257800" cy="253916"/>
          </a:xfrm>
          <a:prstGeom prst="rect">
            <a:avLst/>
          </a:prstGeom>
          <a:noFill/>
        </p:spPr>
        <p:txBody>
          <a:bodyPr wrap="square" rtlCol="0">
            <a:spAutoFit/>
          </a:bodyPr>
          <a:lstStyle/>
          <a:p>
            <a:pPr algn="ctr" fontAlgn="base">
              <a:spcBef>
                <a:spcPct val="0"/>
              </a:spcBef>
              <a:spcAft>
                <a:spcPct val="0"/>
              </a:spcAft>
            </a:pPr>
            <a:r>
              <a:rPr lang="en-US" sz="1050" dirty="0" smtClean="0">
                <a:solidFill>
                  <a:prstClr val="black"/>
                </a:solidFill>
                <a:latin typeface="Arial" pitchFamily="34" charset="0"/>
                <a:cs typeface="Arial" pitchFamily="34" charset="0"/>
              </a:rPr>
              <a:t>.</a:t>
            </a:r>
            <a:endParaRPr lang="en-US" sz="105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5421474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609599"/>
          </a:xfrm>
          <a:ln>
            <a:solidFill>
              <a:srgbClr val="ED1C24"/>
            </a:solidFill>
          </a:ln>
        </p:spPr>
        <p:txBody>
          <a:bodyPr>
            <a:noAutofit/>
          </a:bodyPr>
          <a:lstStyle/>
          <a:p>
            <a:pPr algn="ctr"/>
            <a:r>
              <a:rPr lang="en-US" sz="2400" dirty="0" smtClean="0">
                <a:latin typeface="+mj-lt"/>
              </a:rPr>
              <a:t/>
            </a:r>
            <a:br>
              <a:rPr lang="en-US" sz="2400" dirty="0" smtClean="0">
                <a:latin typeface="+mj-lt"/>
              </a:rPr>
            </a:br>
            <a:r>
              <a:rPr lang="en-US" sz="2400" dirty="0"/>
              <a:t/>
            </a:r>
            <a:br>
              <a:rPr lang="en-US" sz="2400" dirty="0"/>
            </a:br>
            <a:r>
              <a:rPr lang="en-US" sz="2400" dirty="0" smtClean="0"/>
              <a:t/>
            </a:r>
            <a:br>
              <a:rPr lang="en-US" sz="2400" dirty="0" smtClean="0"/>
            </a:br>
            <a:r>
              <a:rPr lang="en-US" sz="2400" dirty="0" smtClean="0">
                <a:latin typeface="+mj-lt"/>
              </a:rPr>
              <a:t>The Lagos Model</a:t>
            </a:r>
            <a:br>
              <a:rPr lang="en-US" sz="2400" dirty="0" smtClean="0">
                <a:latin typeface="+mj-lt"/>
              </a:rPr>
            </a:br>
            <a:r>
              <a:rPr lang="en-US" sz="1800" dirty="0" smtClean="0">
                <a:latin typeface="+mj-lt"/>
              </a:rPr>
              <a:t>Spreading the Gospel</a:t>
            </a:r>
            <a:endParaRPr lang="en-US" sz="1800" dirty="0">
              <a:solidFill>
                <a:schemeClr val="accent1"/>
              </a:solidFill>
              <a:latin typeface="+mj-lt"/>
            </a:endParaRPr>
          </a:p>
        </p:txBody>
      </p:sp>
      <p:sp>
        <p:nvSpPr>
          <p:cNvPr id="5" name="TextBox 4"/>
          <p:cNvSpPr txBox="1"/>
          <p:nvPr/>
        </p:nvSpPr>
        <p:spPr>
          <a:xfrm>
            <a:off x="2057400" y="5785604"/>
            <a:ext cx="5257800" cy="253916"/>
          </a:xfrm>
          <a:prstGeom prst="rect">
            <a:avLst/>
          </a:prstGeom>
          <a:noFill/>
        </p:spPr>
        <p:txBody>
          <a:bodyPr wrap="square" rtlCol="0">
            <a:spAutoFit/>
          </a:bodyPr>
          <a:lstStyle/>
          <a:p>
            <a:pPr algn="ctr" fontAlgn="base">
              <a:spcBef>
                <a:spcPct val="0"/>
              </a:spcBef>
              <a:spcAft>
                <a:spcPct val="0"/>
              </a:spcAft>
            </a:pPr>
            <a:r>
              <a:rPr lang="en-US" sz="1050" dirty="0" smtClean="0">
                <a:solidFill>
                  <a:prstClr val="black"/>
                </a:solidFill>
                <a:latin typeface="Arial" pitchFamily="34" charset="0"/>
                <a:cs typeface="Arial" pitchFamily="34" charset="0"/>
              </a:rPr>
              <a:t>.</a:t>
            </a:r>
            <a:endParaRPr lang="en-US" sz="1050" dirty="0">
              <a:solidFill>
                <a:prstClr val="black"/>
              </a:solidFill>
              <a:latin typeface="Arial" pitchFamily="34" charset="0"/>
              <a:cs typeface="Arial"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1978006"/>
              </p:ext>
            </p:extLst>
          </p:nvPr>
        </p:nvGraphicFramePr>
        <p:xfrm>
          <a:off x="381000" y="10668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921909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019800"/>
          </a:xfrm>
        </p:spPr>
        <p:txBody>
          <a:bodyPr>
            <a:normAutofit/>
          </a:bodyPr>
          <a:lstStyle/>
          <a:p>
            <a:pPr algn="just"/>
            <a:r>
              <a:rPr lang="en-US" sz="1200" b="1" i="1" dirty="0">
                <a:solidFill>
                  <a:schemeClr val="accent2">
                    <a:lumMod val="75000"/>
                  </a:schemeClr>
                </a:solidFill>
              </a:rPr>
              <a:t>Issues and Challenges </a:t>
            </a:r>
            <a:r>
              <a:rPr lang="en-US" sz="1200" b="1" dirty="0">
                <a:solidFill>
                  <a:schemeClr val="accent2">
                    <a:lumMod val="75000"/>
                  </a:schemeClr>
                </a:solidFill>
              </a:rPr>
              <a:t>of Effective  Telecoms Service delivery in Nigeria</a:t>
            </a:r>
          </a:p>
          <a:p>
            <a:pPr algn="just"/>
            <a:endParaRPr lang="en-US" sz="2400" b="1" dirty="0">
              <a:solidFill>
                <a:srgbClr val="FF0000"/>
              </a:solidFill>
            </a:endParaRPr>
          </a:p>
          <a:p>
            <a:pPr marL="0" lvl="0" indent="0">
              <a:buNone/>
            </a:pPr>
            <a:r>
              <a:rPr lang="en-GB" sz="2400" b="1" dirty="0" smtClean="0">
                <a:solidFill>
                  <a:schemeClr val="accent2">
                    <a:lumMod val="75000"/>
                  </a:schemeClr>
                </a:solidFill>
              </a:rPr>
              <a:t>Other Initiatives</a:t>
            </a:r>
            <a:endParaRPr lang="en-US" sz="2400" b="1" dirty="0" smtClean="0">
              <a:solidFill>
                <a:schemeClr val="accent2">
                  <a:lumMod val="75000"/>
                </a:schemeClr>
              </a:solidFill>
            </a:endParaRPr>
          </a:p>
          <a:p>
            <a:pPr marL="0" indent="0" algn="just">
              <a:buNone/>
            </a:pPr>
            <a:endParaRPr lang="en-US" sz="900" b="1" dirty="0" smtClean="0">
              <a:solidFill>
                <a:schemeClr val="accent2">
                  <a:lumMod val="75000"/>
                </a:schemeClr>
              </a:solidFill>
            </a:endParaRPr>
          </a:p>
          <a:p>
            <a:pPr marL="0" lvl="0" indent="0" algn="just">
              <a:buNone/>
            </a:pPr>
            <a:endParaRPr lang="en-US" sz="2400" dirty="0" smtClean="0"/>
          </a:p>
          <a:p>
            <a:pPr lvl="0" algn="just"/>
            <a:r>
              <a:rPr lang="en-US" sz="2000" b="1" dirty="0" smtClean="0">
                <a:solidFill>
                  <a:srgbClr val="FF0000"/>
                </a:solidFill>
                <a:latin typeface="Calibri" charset="0"/>
                <a:ea typeface="Calibri" charset="0"/>
                <a:cs typeface="Calibri" charset="0"/>
              </a:rPr>
              <a:t>Education Campaigns and Capacity Building for MDAs:</a:t>
            </a:r>
            <a:endParaRPr lang="en-US" sz="2000" dirty="0" smtClean="0">
              <a:solidFill>
                <a:srgbClr val="FF0000"/>
              </a:solidFill>
              <a:latin typeface="Calibri" charset="0"/>
              <a:ea typeface="Calibri" charset="0"/>
              <a:cs typeface="Calibri" charset="0"/>
            </a:endParaRPr>
          </a:p>
          <a:p>
            <a:pPr lvl="1" algn="just">
              <a:buFont typeface="Arial" pitchFamily="34" charset="0"/>
              <a:buChar char="•"/>
            </a:pPr>
            <a:r>
              <a:rPr lang="en-US" sz="2000" dirty="0" smtClean="0">
                <a:latin typeface="Calibri" charset="0"/>
                <a:ea typeface="Calibri" charset="0"/>
                <a:cs typeface="Calibri" charset="0"/>
              </a:rPr>
              <a:t>ALTON recommends that there should be instituted awareness-building/education schemes targeted at the multiplicity of MDAs, Heads of same and the public. </a:t>
            </a:r>
          </a:p>
          <a:p>
            <a:pPr marL="457200" lvl="1" indent="0" algn="just">
              <a:buNone/>
            </a:pPr>
            <a:endParaRPr lang="en-US" sz="2000" dirty="0" smtClean="0">
              <a:latin typeface="Calibri" charset="0"/>
              <a:ea typeface="Calibri" charset="0"/>
              <a:cs typeface="Calibri" charset="0"/>
            </a:endParaRPr>
          </a:p>
          <a:p>
            <a:pPr lvl="1" algn="just">
              <a:buFont typeface="Arial" pitchFamily="34" charset="0"/>
              <a:buChar char="•"/>
            </a:pPr>
            <a:r>
              <a:rPr lang="en-US" sz="2000" dirty="0" smtClean="0">
                <a:latin typeface="Calibri" charset="0"/>
                <a:ea typeface="Calibri" charset="0"/>
                <a:cs typeface="Calibri" charset="0"/>
              </a:rPr>
              <a:t>The focus of the campaign would be to develop in individuals and their respective organizations an appreciation for the benefits to socio-economic development engendered by the telecoms industry. </a:t>
            </a:r>
          </a:p>
          <a:p>
            <a:pPr marL="457200" lvl="1" indent="0" algn="just">
              <a:buNone/>
            </a:pPr>
            <a:endParaRPr lang="en-US" sz="2000" dirty="0" smtClean="0">
              <a:latin typeface="Calibri" charset="0"/>
              <a:ea typeface="Calibri" charset="0"/>
              <a:cs typeface="Calibri" charset="0"/>
            </a:endParaRPr>
          </a:p>
          <a:p>
            <a:pPr lvl="1" algn="just">
              <a:buFont typeface="Arial" pitchFamily="34" charset="0"/>
              <a:buChar char="•"/>
            </a:pPr>
            <a:r>
              <a:rPr lang="en-US" sz="2000" dirty="0" smtClean="0">
                <a:latin typeface="Calibri" charset="0"/>
                <a:ea typeface="Calibri" charset="0"/>
                <a:cs typeface="Calibri" charset="0"/>
              </a:rPr>
              <a:t>We are happy that the NCC is aggressively championing the campaign now and ALTON’s members have pledged their support to NCC’s efforts  </a:t>
            </a:r>
          </a:p>
          <a:p>
            <a:pPr marL="0" indent="0" algn="just">
              <a:buNone/>
            </a:pPr>
            <a:endParaRPr lang="en-US" sz="2400" dirty="0" smtClean="0"/>
          </a:p>
          <a:p>
            <a:endParaRPr lang="en-US" dirty="0"/>
          </a:p>
        </p:txBody>
      </p:sp>
    </p:spTree>
    <p:extLst>
      <p:ext uri="{BB962C8B-B14F-4D97-AF65-F5344CB8AC3E}">
        <p14:creationId xmlns:p14="http://schemas.microsoft.com/office/powerpoint/2010/main" val="96166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algn="just"/>
            <a:endParaRPr lang="en-US" dirty="0" smtClean="0"/>
          </a:p>
          <a:p>
            <a:pPr algn="just"/>
            <a:r>
              <a:rPr lang="en-US" b="1" dirty="0" smtClean="0">
                <a:latin typeface="Calibri" pitchFamily="34" charset="0"/>
              </a:rPr>
              <a:t>INTRODUCTION</a:t>
            </a:r>
          </a:p>
          <a:p>
            <a:pPr algn="just"/>
            <a:endParaRPr lang="en-US" dirty="0">
              <a:latin typeface="Calibri" pitchFamily="34" charset="0"/>
            </a:endParaRPr>
          </a:p>
          <a:p>
            <a:pPr algn="just"/>
            <a:r>
              <a:rPr lang="en-US" dirty="0" smtClean="0">
                <a:latin typeface="Calibri" pitchFamily="34" charset="0"/>
              </a:rPr>
              <a:t>Telecommunications development in Nigeria is playing an integral role in our March towards a greater Country; </a:t>
            </a:r>
          </a:p>
          <a:p>
            <a:pPr marL="0" indent="0" algn="just">
              <a:buNone/>
            </a:pPr>
            <a:endParaRPr lang="en-US" dirty="0" smtClean="0">
              <a:latin typeface="Calibri" pitchFamily="34" charset="0"/>
            </a:endParaRPr>
          </a:p>
          <a:p>
            <a:pPr algn="just"/>
            <a:r>
              <a:rPr lang="en-US" dirty="0">
                <a:latin typeface="Calibri" pitchFamily="34" charset="0"/>
              </a:rPr>
              <a:t>O</a:t>
            </a:r>
            <a:r>
              <a:rPr lang="en-US" dirty="0" smtClean="0">
                <a:latin typeface="Calibri" pitchFamily="34" charset="0"/>
              </a:rPr>
              <a:t>ver 80% of Nigerians and those who live here now have access to one type of telecommunication services or another.</a:t>
            </a:r>
          </a:p>
          <a:p>
            <a:pPr marL="0" indent="0" algn="just">
              <a:buNone/>
            </a:pPr>
            <a:endParaRPr lang="en-US" dirty="0" smtClean="0">
              <a:latin typeface="Calibri" pitchFamily="34" charset="0"/>
            </a:endParaRPr>
          </a:p>
          <a:p>
            <a:pPr algn="just"/>
            <a:r>
              <a:rPr lang="en-US" dirty="0" smtClean="0">
                <a:latin typeface="Calibri" pitchFamily="34" charset="0"/>
              </a:rPr>
              <a:t>Telecom is the infrastructure of infrastructures and today a major driver of our economy</a:t>
            </a:r>
            <a:endParaRPr lang="en-US" dirty="0"/>
          </a:p>
        </p:txBody>
      </p:sp>
    </p:spTree>
    <p:extLst>
      <p:ext uri="{BB962C8B-B14F-4D97-AF65-F5344CB8AC3E}">
        <p14:creationId xmlns:p14="http://schemas.microsoft.com/office/powerpoint/2010/main" val="24618155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a:bodyPr>
          <a:lstStyle/>
          <a:p>
            <a:pPr algn="just"/>
            <a:r>
              <a:rPr lang="en-US" sz="1300" b="1" i="1" dirty="0">
                <a:solidFill>
                  <a:schemeClr val="accent2">
                    <a:lumMod val="75000"/>
                  </a:schemeClr>
                </a:solidFill>
              </a:rPr>
              <a:t>Issues and Challenges </a:t>
            </a:r>
            <a:r>
              <a:rPr lang="en-US" sz="1300" b="1" dirty="0">
                <a:solidFill>
                  <a:schemeClr val="accent2">
                    <a:lumMod val="75000"/>
                  </a:schemeClr>
                </a:solidFill>
              </a:rPr>
              <a:t>of Effective  Telecoms Service delivery in Nigeria</a:t>
            </a:r>
          </a:p>
          <a:p>
            <a:pPr algn="just"/>
            <a:endParaRPr lang="en-US" sz="900" b="1" dirty="0">
              <a:solidFill>
                <a:srgbClr val="FF0000"/>
              </a:solidFill>
            </a:endParaRPr>
          </a:p>
          <a:p>
            <a:pPr marL="0" indent="0">
              <a:buNone/>
            </a:pPr>
            <a:r>
              <a:rPr lang="en-US" sz="2600" b="1" dirty="0" smtClean="0">
                <a:solidFill>
                  <a:srgbClr val="FF0000"/>
                </a:solidFill>
              </a:rPr>
              <a:t>In Conclusion:</a:t>
            </a:r>
          </a:p>
          <a:p>
            <a:pPr marL="0" indent="0">
              <a:buNone/>
            </a:pPr>
            <a:endParaRPr lang="en-US" sz="900" b="1" dirty="0" smtClean="0">
              <a:solidFill>
                <a:srgbClr val="FF0000"/>
              </a:solidFill>
            </a:endParaRPr>
          </a:p>
          <a:p>
            <a:pPr lvl="0" algn="ctr"/>
            <a:endParaRPr lang="en-GB" sz="3200" b="1" dirty="0" smtClean="0"/>
          </a:p>
          <a:p>
            <a:pPr algn="ctr"/>
            <a:r>
              <a:rPr lang="en-GB" sz="3200" b="1" dirty="0" smtClean="0">
                <a:latin typeface="Calibri" charset="0"/>
                <a:ea typeface="Calibri" charset="0"/>
                <a:cs typeface="Calibri" charset="0"/>
              </a:rPr>
              <a:t>Telecommunication </a:t>
            </a:r>
            <a:r>
              <a:rPr lang="en-GB" sz="3200" b="1" dirty="0">
                <a:latin typeface="Calibri" charset="0"/>
                <a:ea typeface="Calibri" charset="0"/>
                <a:cs typeface="Calibri" charset="0"/>
              </a:rPr>
              <a:t>sector </a:t>
            </a:r>
            <a:r>
              <a:rPr lang="en-GB" sz="3200" b="1" dirty="0" smtClean="0">
                <a:latin typeface="Calibri" charset="0"/>
                <a:ea typeface="Calibri" charset="0"/>
                <a:cs typeface="Calibri" charset="0"/>
              </a:rPr>
              <a:t>is pioneering the   </a:t>
            </a:r>
            <a:r>
              <a:rPr lang="en-GB" sz="3200" b="1" dirty="0">
                <a:latin typeface="Calibri" charset="0"/>
                <a:ea typeface="Calibri" charset="0"/>
                <a:cs typeface="Calibri" charset="0"/>
              </a:rPr>
              <a:t>developmental partnership model for consolidation and growth of infrastructure-based industries in </a:t>
            </a:r>
            <a:r>
              <a:rPr lang="en-GB" sz="3200" b="1" dirty="0" smtClean="0">
                <a:latin typeface="Calibri" charset="0"/>
                <a:ea typeface="Calibri" charset="0"/>
                <a:cs typeface="Calibri" charset="0"/>
              </a:rPr>
              <a:t>Nigeria, the success recorded by many industries today is based on the support of the telecoms sector</a:t>
            </a:r>
          </a:p>
          <a:p>
            <a:pPr marL="0" indent="0" algn="ctr">
              <a:buNone/>
            </a:pPr>
            <a:r>
              <a:rPr lang="en-GB" sz="3200" b="1" dirty="0" smtClean="0">
                <a:latin typeface="Calibri" charset="0"/>
                <a:ea typeface="Calibri" charset="0"/>
                <a:cs typeface="Calibri" charset="0"/>
              </a:rPr>
              <a:t>and</a:t>
            </a:r>
            <a:endParaRPr lang="en-GB" sz="3200" b="1" dirty="0">
              <a:latin typeface="Calibri" charset="0"/>
              <a:ea typeface="Calibri" charset="0"/>
              <a:cs typeface="Calibri" charset="0"/>
            </a:endParaRPr>
          </a:p>
          <a:p>
            <a:pPr algn="ctr"/>
            <a:r>
              <a:rPr lang="en-GB" sz="3200" b="1" dirty="0" smtClean="0">
                <a:latin typeface="Calibri" charset="0"/>
                <a:ea typeface="Calibri" charset="0"/>
                <a:cs typeface="Calibri" charset="0"/>
              </a:rPr>
              <a:t>We must continue to tell the good story</a:t>
            </a:r>
            <a:endParaRPr lang="en-US" sz="3200" b="1" dirty="0">
              <a:latin typeface="Calibri" charset="0"/>
              <a:ea typeface="Calibri" charset="0"/>
              <a:cs typeface="Calibri" charset="0"/>
            </a:endParaRPr>
          </a:p>
        </p:txBody>
      </p:sp>
    </p:spTree>
    <p:extLst>
      <p:ext uri="{BB962C8B-B14F-4D97-AF65-F5344CB8AC3E}">
        <p14:creationId xmlns:p14="http://schemas.microsoft.com/office/powerpoint/2010/main" val="15140728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endParaRPr lang="en-US" dirty="0" smtClean="0"/>
          </a:p>
          <a:p>
            <a:pPr marL="0" indent="0" algn="ctr">
              <a:buNone/>
            </a:pPr>
            <a:r>
              <a:rPr lang="en-US" sz="4000" dirty="0" smtClean="0">
                <a:solidFill>
                  <a:srgbClr val="FF0000"/>
                </a:solidFill>
              </a:rPr>
              <a:t>Thank you</a:t>
            </a:r>
          </a:p>
          <a:p>
            <a:pPr algn="ctr"/>
            <a:endParaRPr lang="en-US" dirty="0"/>
          </a:p>
          <a:p>
            <a:pPr marL="0" indent="0" algn="ctr">
              <a:buNone/>
            </a:pPr>
            <a:r>
              <a:rPr lang="en-US" b="1" dirty="0" smtClean="0"/>
              <a:t>Engr. Gbenga Adebayo</a:t>
            </a:r>
          </a:p>
          <a:p>
            <a:pPr marL="0" indent="0" algn="ctr">
              <a:buNone/>
            </a:pPr>
            <a:r>
              <a:rPr lang="en-US" b="1" dirty="0" smtClean="0"/>
              <a:t>Chairman, ALTON</a:t>
            </a:r>
          </a:p>
          <a:p>
            <a:pPr marL="0" indent="0" algn="ctr">
              <a:buNone/>
            </a:pPr>
            <a:r>
              <a:rPr lang="en-US" b="1" dirty="0" smtClean="0"/>
              <a:t>Lagos 19</a:t>
            </a:r>
            <a:r>
              <a:rPr lang="en-US" b="1" baseline="30000" dirty="0" smtClean="0"/>
              <a:t>th</a:t>
            </a:r>
            <a:r>
              <a:rPr lang="en-US" b="1" dirty="0" smtClean="0"/>
              <a:t> November 2015</a:t>
            </a:r>
            <a:endParaRPr lang="en-US" b="1" dirty="0"/>
          </a:p>
        </p:txBody>
      </p:sp>
    </p:spTree>
    <p:extLst>
      <p:ext uri="{BB962C8B-B14F-4D97-AF65-F5344CB8AC3E}">
        <p14:creationId xmlns:p14="http://schemas.microsoft.com/office/powerpoint/2010/main" val="582933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373563"/>
          </a:xfrm>
        </p:spPr>
        <p:txBody>
          <a:bodyPr>
            <a:normAutofit/>
          </a:bodyPr>
          <a:lstStyle/>
          <a:p>
            <a:pPr marL="0" indent="0">
              <a:buNone/>
            </a:pPr>
            <a:r>
              <a:rPr lang="en-US" sz="2400" b="1" i="1" dirty="0" smtClean="0">
                <a:solidFill>
                  <a:schemeClr val="accent2">
                    <a:lumMod val="75000"/>
                  </a:schemeClr>
                </a:solidFill>
              </a:rPr>
              <a:t>Issues and Challenges</a:t>
            </a:r>
          </a:p>
          <a:p>
            <a:pPr marL="0" indent="0">
              <a:buNone/>
            </a:pPr>
            <a:endParaRPr lang="en-US" sz="2400" b="1" i="1" dirty="0" smtClean="0">
              <a:solidFill>
                <a:schemeClr val="accent2">
                  <a:lumMod val="75000"/>
                </a:schemeClr>
              </a:solidFill>
            </a:endParaRPr>
          </a:p>
          <a:p>
            <a:pPr marL="457200" indent="-457200">
              <a:buFont typeface="+mj-lt"/>
              <a:buAutoNum type="arabicPeriod"/>
            </a:pPr>
            <a:r>
              <a:rPr lang="en-US" sz="2400" dirty="0" smtClean="0"/>
              <a:t>Systemic Issues</a:t>
            </a:r>
          </a:p>
          <a:p>
            <a:pPr marL="457200" indent="-457200">
              <a:buFont typeface="+mj-lt"/>
              <a:buAutoNum type="arabicPeriod"/>
            </a:pPr>
            <a:r>
              <a:rPr lang="en-US" dirty="0" smtClean="0"/>
              <a:t>Operational Issues</a:t>
            </a:r>
          </a:p>
          <a:p>
            <a:pPr marL="457200" indent="-457200">
              <a:buFont typeface="+mj-lt"/>
              <a:buAutoNum type="arabicPeriod"/>
            </a:pPr>
            <a:r>
              <a:rPr lang="en-US" sz="2400" dirty="0" smtClean="0"/>
              <a:t>Industry and </a:t>
            </a:r>
            <a:r>
              <a:rPr lang="en-US" dirty="0" smtClean="0"/>
              <a:t>infrastructural </a:t>
            </a:r>
            <a:r>
              <a:rPr lang="en-US" sz="2400" dirty="0" smtClean="0"/>
              <a:t>issues</a:t>
            </a:r>
          </a:p>
          <a:p>
            <a:pPr marL="457200" indent="-457200">
              <a:buFont typeface="+mj-lt"/>
              <a:buAutoNum type="arabicPeriod"/>
            </a:pPr>
            <a:r>
              <a:rPr lang="en-US" dirty="0" smtClean="0"/>
              <a:t>Policy and Regulatory issues</a:t>
            </a:r>
            <a:endParaRPr lang="en-US" sz="2400" dirty="0" smtClean="0"/>
          </a:p>
          <a:p>
            <a:endParaRPr lang="en-US" sz="2400" dirty="0"/>
          </a:p>
        </p:txBody>
      </p:sp>
    </p:spTree>
    <p:extLst>
      <p:ext uri="{BB962C8B-B14F-4D97-AF65-F5344CB8AC3E}">
        <p14:creationId xmlns:p14="http://schemas.microsoft.com/office/powerpoint/2010/main" val="3686522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371600"/>
            <a:ext cx="7408333" cy="4754563"/>
          </a:xfrm>
        </p:spPr>
        <p:txBody>
          <a:bodyPr/>
          <a:lstStyle/>
          <a:p>
            <a:pPr marL="301943" lvl="1" indent="0">
              <a:buClr>
                <a:prstClr val="black">
                  <a:lumMod val="75000"/>
                  <a:lumOff val="25000"/>
                </a:prstClr>
              </a:buClr>
              <a:buNone/>
            </a:pPr>
            <a:endParaRPr lang="en-US" sz="2400" b="1" dirty="0" smtClean="0">
              <a:solidFill>
                <a:srgbClr val="7030A0"/>
              </a:solidFill>
            </a:endParaRPr>
          </a:p>
          <a:p>
            <a:pPr marL="301943" lvl="1" indent="0">
              <a:buClr>
                <a:prstClr val="black">
                  <a:lumMod val="75000"/>
                  <a:lumOff val="25000"/>
                </a:prstClr>
              </a:buClr>
              <a:buNone/>
            </a:pPr>
            <a:endParaRPr lang="en-US" sz="2400" b="1" dirty="0">
              <a:solidFill>
                <a:srgbClr val="7030A0"/>
              </a:solidFill>
            </a:endParaRPr>
          </a:p>
          <a:p>
            <a:pPr marL="301943" lvl="1" indent="0">
              <a:buClr>
                <a:prstClr val="black">
                  <a:lumMod val="75000"/>
                  <a:lumOff val="25000"/>
                </a:prstClr>
              </a:buClr>
              <a:buNone/>
            </a:pPr>
            <a:r>
              <a:rPr lang="en-US" sz="2400" b="1" dirty="0" smtClean="0">
                <a:solidFill>
                  <a:srgbClr val="7030A0"/>
                </a:solidFill>
                <a:latin typeface="Calibri" charset="0"/>
                <a:ea typeface="Calibri" charset="0"/>
                <a:cs typeface="Calibri" charset="0"/>
              </a:rPr>
              <a:t>Systemic </a:t>
            </a:r>
            <a:r>
              <a:rPr lang="en-US" sz="2400" b="1" dirty="0">
                <a:solidFill>
                  <a:srgbClr val="7030A0"/>
                </a:solidFill>
                <a:latin typeface="Calibri" charset="0"/>
                <a:ea typeface="Calibri" charset="0"/>
                <a:cs typeface="Calibri" charset="0"/>
              </a:rPr>
              <a:t>Issues:</a:t>
            </a:r>
          </a:p>
          <a:p>
            <a:pPr lvl="1">
              <a:buClr>
                <a:prstClr val="black">
                  <a:lumMod val="75000"/>
                  <a:lumOff val="25000"/>
                </a:prstClr>
              </a:buClr>
            </a:pPr>
            <a:r>
              <a:rPr lang="en-US" sz="2400" b="1" dirty="0" smtClean="0">
                <a:solidFill>
                  <a:srgbClr val="7030A0"/>
                </a:solidFill>
                <a:latin typeface="Calibri" charset="0"/>
                <a:ea typeface="Calibri" charset="0"/>
                <a:cs typeface="Calibri" charset="0"/>
              </a:rPr>
              <a:t>Energy, Security of network element, personnel and environmental issues</a:t>
            </a:r>
            <a:endParaRPr lang="en-US" sz="2400" dirty="0">
              <a:solidFill>
                <a:srgbClr val="7030A0"/>
              </a:solidFill>
              <a:latin typeface="Calibri" charset="0"/>
              <a:ea typeface="Calibri" charset="0"/>
              <a:cs typeface="Calibri" charset="0"/>
            </a:endParaRPr>
          </a:p>
          <a:p>
            <a:pPr lvl="0">
              <a:buClr>
                <a:prstClr val="black">
                  <a:lumMod val="75000"/>
                  <a:lumOff val="25000"/>
                </a:prstClr>
              </a:buClr>
            </a:pPr>
            <a:r>
              <a:rPr lang="en-US" sz="2000" i="1" dirty="0" smtClean="0">
                <a:latin typeface="Calibri" charset="0"/>
                <a:ea typeface="Calibri" charset="0"/>
                <a:cs typeface="Calibri" charset="0"/>
              </a:rPr>
              <a:t>Power </a:t>
            </a:r>
            <a:r>
              <a:rPr lang="en-US" sz="2000" i="1" dirty="0">
                <a:latin typeface="Calibri" charset="0"/>
                <a:ea typeface="Calibri" charset="0"/>
                <a:cs typeface="Calibri" charset="0"/>
              </a:rPr>
              <a:t>Supply and Security issues depart from the core business of operators and are mainly due to infrastructure and NOT operational shortcomings.</a:t>
            </a:r>
          </a:p>
          <a:p>
            <a:endParaRPr lang="en-US" dirty="0"/>
          </a:p>
        </p:txBody>
      </p:sp>
      <p:sp>
        <p:nvSpPr>
          <p:cNvPr id="3" name="Title 2"/>
          <p:cNvSpPr>
            <a:spLocks noGrp="1"/>
          </p:cNvSpPr>
          <p:nvPr>
            <p:ph type="title"/>
          </p:nvPr>
        </p:nvSpPr>
        <p:spPr/>
        <p:txBody>
          <a:bodyPr>
            <a:normAutofit/>
          </a:bodyPr>
          <a:lstStyle/>
          <a:p>
            <a:r>
              <a:rPr lang="en-US" dirty="0" smtClean="0"/>
              <a:t>Systemic Issues:</a:t>
            </a:r>
            <a:endParaRPr lang="en-US" dirty="0"/>
          </a:p>
        </p:txBody>
      </p:sp>
    </p:spTree>
    <p:extLst>
      <p:ext uri="{BB962C8B-B14F-4D97-AF65-F5344CB8AC3E}">
        <p14:creationId xmlns:p14="http://schemas.microsoft.com/office/powerpoint/2010/main" val="607176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Operational Issues:</a:t>
            </a:r>
            <a:endParaRPr lang="en-US" dirty="0"/>
          </a:p>
        </p:txBody>
      </p:sp>
      <p:sp>
        <p:nvSpPr>
          <p:cNvPr id="3" name="TextBox 2"/>
          <p:cNvSpPr txBox="1"/>
          <p:nvPr/>
        </p:nvSpPr>
        <p:spPr>
          <a:xfrm>
            <a:off x="762000" y="1981200"/>
            <a:ext cx="7772400" cy="4401205"/>
          </a:xfrm>
          <a:prstGeom prst="rect">
            <a:avLst/>
          </a:prstGeom>
          <a:noFill/>
        </p:spPr>
        <p:txBody>
          <a:bodyPr wrap="square" rtlCol="0">
            <a:spAutoFit/>
          </a:bodyPr>
          <a:lstStyle/>
          <a:p>
            <a:pPr algn="just"/>
            <a:r>
              <a:rPr lang="en-US" sz="2000" b="1" dirty="0">
                <a:latin typeface="Calibri" pitchFamily="34" charset="0"/>
              </a:rPr>
              <a:t>Internal Challenges:</a:t>
            </a:r>
          </a:p>
          <a:p>
            <a:pPr lvl="0" algn="just"/>
            <a:r>
              <a:rPr lang="en-US" sz="2000" b="1" dirty="0" smtClean="0">
                <a:solidFill>
                  <a:srgbClr val="FF0000"/>
                </a:solidFill>
                <a:latin typeface="Calibri" pitchFamily="34" charset="0"/>
              </a:rPr>
              <a:t>Equipment failure and mean time to repair:</a:t>
            </a:r>
            <a:r>
              <a:rPr lang="en-US" sz="2000" dirty="0" smtClean="0">
                <a:latin typeface="Calibri" pitchFamily="34" charset="0"/>
              </a:rPr>
              <a:t>; Systems can fail, and redundancy may have its own unexpected challenges, fault isolation and resolution might take few hours depending on type of failure, location of failure and access.</a:t>
            </a:r>
          </a:p>
          <a:p>
            <a:pPr lvl="0" algn="just"/>
            <a:endParaRPr lang="en-US" sz="2000" dirty="0">
              <a:latin typeface="Calibri" pitchFamily="34" charset="0"/>
            </a:endParaRPr>
          </a:p>
          <a:p>
            <a:pPr lvl="0" algn="just"/>
            <a:r>
              <a:rPr lang="en-US" sz="2000" b="1" dirty="0" smtClean="0">
                <a:solidFill>
                  <a:srgbClr val="FF0000"/>
                </a:solidFill>
                <a:latin typeface="Calibri" pitchFamily="34" charset="0"/>
              </a:rPr>
              <a:t>Equipment Upgrade, procurement and importation issues </a:t>
            </a:r>
            <a:r>
              <a:rPr lang="en-US" sz="2000" b="1" dirty="0">
                <a:solidFill>
                  <a:srgbClr val="FF0000"/>
                </a:solidFill>
                <a:latin typeface="Calibri" pitchFamily="34" charset="0"/>
              </a:rPr>
              <a:t>-</a:t>
            </a:r>
            <a:r>
              <a:rPr lang="en-US" sz="2000" dirty="0">
                <a:latin typeface="Calibri" pitchFamily="34" charset="0"/>
              </a:rPr>
              <a:t> Networks </a:t>
            </a:r>
            <a:r>
              <a:rPr lang="en-US" sz="2000" dirty="0" smtClean="0">
                <a:latin typeface="Calibri" pitchFamily="34" charset="0"/>
              </a:rPr>
              <a:t>being technology driven often require upgrades from time to time: procurement and importation and clearing process sometimes takes time and might impact on customer </a:t>
            </a:r>
            <a:r>
              <a:rPr lang="en-US" sz="2000" dirty="0">
                <a:latin typeface="Calibri" pitchFamily="34" charset="0"/>
              </a:rPr>
              <a:t>experience</a:t>
            </a:r>
          </a:p>
          <a:p>
            <a:pPr lvl="0" algn="just"/>
            <a:endParaRPr lang="en-US" sz="2000" b="1" dirty="0" smtClean="0">
              <a:solidFill>
                <a:srgbClr val="FF0000"/>
              </a:solidFill>
              <a:latin typeface="Calibri" pitchFamily="34" charset="0"/>
            </a:endParaRPr>
          </a:p>
          <a:p>
            <a:pPr lvl="0" algn="just"/>
            <a:r>
              <a:rPr lang="en-US" sz="2000" b="1" dirty="0" smtClean="0">
                <a:solidFill>
                  <a:srgbClr val="FF0000"/>
                </a:solidFill>
                <a:latin typeface="Calibri" pitchFamily="34" charset="0"/>
              </a:rPr>
              <a:t>Process issues: </a:t>
            </a:r>
            <a:r>
              <a:rPr lang="en-US" sz="2000" dirty="0" smtClean="0">
                <a:latin typeface="Calibri" pitchFamily="34" charset="0"/>
              </a:rPr>
              <a:t>Some players have cumbersome fault reporting and resolution process: this will require from time to time process review for better internal efficiencies in order to improve customer experience</a:t>
            </a:r>
            <a:endParaRPr lang="en-US" sz="2000" dirty="0">
              <a:latin typeface="Calibri" pitchFamily="34" charset="0"/>
            </a:endParaRPr>
          </a:p>
        </p:txBody>
      </p:sp>
    </p:spTree>
    <p:extLst>
      <p:ext uri="{BB962C8B-B14F-4D97-AF65-F5344CB8AC3E}">
        <p14:creationId xmlns:p14="http://schemas.microsoft.com/office/powerpoint/2010/main" val="9418394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248400"/>
          </a:xfrm>
        </p:spPr>
        <p:txBody>
          <a:bodyPr>
            <a:normAutofit fontScale="62500" lnSpcReduction="20000"/>
          </a:bodyPr>
          <a:lstStyle/>
          <a:p>
            <a:pPr marL="0" indent="0">
              <a:buNone/>
            </a:pPr>
            <a:r>
              <a:rPr lang="en-US" sz="1800" b="1" i="1" dirty="0" smtClean="0">
                <a:solidFill>
                  <a:schemeClr val="accent2">
                    <a:lumMod val="75000"/>
                  </a:schemeClr>
                </a:solidFill>
              </a:rPr>
              <a:t>Issues and Challenges </a:t>
            </a:r>
            <a:r>
              <a:rPr lang="en-US" sz="1800" b="1" dirty="0" smtClean="0">
                <a:solidFill>
                  <a:schemeClr val="accent2">
                    <a:lumMod val="75000"/>
                  </a:schemeClr>
                </a:solidFill>
              </a:rPr>
              <a:t>of Effective  Telecoms Service delivery in Nigeria:</a:t>
            </a:r>
            <a:endParaRPr lang="en-US" sz="1800" dirty="0" smtClean="0">
              <a:solidFill>
                <a:schemeClr val="accent2">
                  <a:lumMod val="75000"/>
                </a:schemeClr>
              </a:solidFill>
            </a:endParaRPr>
          </a:p>
          <a:p>
            <a:pPr marL="0" indent="0">
              <a:buNone/>
            </a:pPr>
            <a:endParaRPr lang="en-US" b="1" dirty="0" smtClean="0">
              <a:solidFill>
                <a:srgbClr val="FF0000"/>
              </a:solidFill>
            </a:endParaRPr>
          </a:p>
          <a:p>
            <a:r>
              <a:rPr lang="en-US" sz="5100" b="1" dirty="0" smtClean="0">
                <a:solidFill>
                  <a:schemeClr val="tx1"/>
                </a:solidFill>
                <a:latin typeface="Calibri" charset="0"/>
                <a:ea typeface="Calibri" charset="0"/>
                <a:cs typeface="Calibri" charset="0"/>
              </a:rPr>
              <a:t>Industry Issues:</a:t>
            </a:r>
            <a:endParaRPr lang="en-US" sz="5100" b="1" dirty="0" smtClean="0">
              <a:latin typeface="Calibri" charset="0"/>
              <a:ea typeface="Calibri" charset="0"/>
              <a:cs typeface="Calibri" charset="0"/>
            </a:endParaRPr>
          </a:p>
          <a:p>
            <a:pPr marL="0" indent="0">
              <a:buNone/>
            </a:pPr>
            <a:endParaRPr lang="en-US" sz="1700" dirty="0">
              <a:latin typeface="Calibri" charset="0"/>
              <a:ea typeface="Calibri" charset="0"/>
              <a:cs typeface="Calibri" charset="0"/>
            </a:endParaRPr>
          </a:p>
          <a:p>
            <a:r>
              <a:rPr lang="en-US" sz="5100" b="1" u="sng" dirty="0">
                <a:latin typeface="Calibri" charset="0"/>
                <a:ea typeface="Calibri" charset="0"/>
                <a:cs typeface="Calibri" charset="0"/>
              </a:rPr>
              <a:t>Infrastructural </a:t>
            </a:r>
            <a:r>
              <a:rPr lang="en-US" sz="5100" b="1" u="sng" dirty="0" smtClean="0">
                <a:latin typeface="Calibri" charset="0"/>
                <a:ea typeface="Calibri" charset="0"/>
                <a:cs typeface="Calibri" charset="0"/>
              </a:rPr>
              <a:t>Gap and Capacity:</a:t>
            </a:r>
          </a:p>
          <a:p>
            <a:pPr marL="0" indent="0" algn="just">
              <a:buNone/>
            </a:pPr>
            <a:endParaRPr lang="en-US" sz="4200" dirty="0" smtClean="0">
              <a:latin typeface="Calibri" charset="0"/>
              <a:ea typeface="Calibri" charset="0"/>
              <a:cs typeface="Calibri" charset="0"/>
            </a:endParaRPr>
          </a:p>
          <a:p>
            <a:pPr algn="just"/>
            <a:r>
              <a:rPr lang="en-US" sz="3600" dirty="0" smtClean="0">
                <a:latin typeface="Calibri" charset="0"/>
                <a:ea typeface="Calibri" charset="0"/>
                <a:cs typeface="Calibri" charset="0"/>
              </a:rPr>
              <a:t>We </a:t>
            </a:r>
            <a:r>
              <a:rPr lang="en-US" sz="3600" dirty="0">
                <a:latin typeface="Calibri" charset="0"/>
                <a:ea typeface="Calibri" charset="0"/>
                <a:cs typeface="Calibri" charset="0"/>
              </a:rPr>
              <a:t>note that there are currently a little over </a:t>
            </a:r>
            <a:r>
              <a:rPr lang="en-US" sz="3600" dirty="0" smtClean="0">
                <a:latin typeface="Calibri" charset="0"/>
                <a:ea typeface="Calibri" charset="0"/>
                <a:cs typeface="Calibri" charset="0"/>
              </a:rPr>
              <a:t>25,000 </a:t>
            </a:r>
            <a:r>
              <a:rPr lang="en-US" sz="3600" dirty="0">
                <a:latin typeface="Calibri" charset="0"/>
                <a:ea typeface="Calibri" charset="0"/>
                <a:cs typeface="Calibri" charset="0"/>
              </a:rPr>
              <a:t>Base Transceiver Stations (BTS) in Nigeria serving a population of over </a:t>
            </a:r>
            <a:r>
              <a:rPr lang="en-US" sz="3600" dirty="0" smtClean="0">
                <a:latin typeface="Calibri" charset="0"/>
                <a:ea typeface="Calibri" charset="0"/>
                <a:cs typeface="Calibri" charset="0"/>
              </a:rPr>
              <a:t>160 </a:t>
            </a:r>
            <a:r>
              <a:rPr lang="en-US" sz="3600" dirty="0">
                <a:latin typeface="Calibri" charset="0"/>
                <a:ea typeface="Calibri" charset="0"/>
                <a:cs typeface="Calibri" charset="0"/>
              </a:rPr>
              <a:t>million people by the end of year </a:t>
            </a:r>
            <a:r>
              <a:rPr lang="en-US" sz="3600" dirty="0" smtClean="0">
                <a:latin typeface="Calibri" charset="0"/>
                <a:ea typeface="Calibri" charset="0"/>
                <a:cs typeface="Calibri" charset="0"/>
              </a:rPr>
              <a:t>2014. </a:t>
            </a:r>
            <a:r>
              <a:rPr lang="en-US" sz="3600" dirty="0">
                <a:latin typeface="Calibri" charset="0"/>
                <a:ea typeface="Calibri" charset="0"/>
                <a:cs typeface="Calibri" charset="0"/>
              </a:rPr>
              <a:t>Yet various organizations and individuals have </a:t>
            </a:r>
            <a:r>
              <a:rPr lang="en-US" sz="3600" dirty="0" smtClean="0">
                <a:latin typeface="Calibri" charset="0"/>
                <a:ea typeface="Calibri" charset="0"/>
                <a:cs typeface="Calibri" charset="0"/>
              </a:rPr>
              <a:t>complained </a:t>
            </a:r>
            <a:r>
              <a:rPr lang="en-US" sz="3600" dirty="0">
                <a:latin typeface="Calibri" charset="0"/>
                <a:ea typeface="Calibri" charset="0"/>
                <a:cs typeface="Calibri" charset="0"/>
              </a:rPr>
              <a:t>of too many masts littering the environment and need to regulate it. </a:t>
            </a:r>
            <a:endParaRPr lang="en-US" sz="3600" dirty="0" smtClean="0">
              <a:latin typeface="Calibri" charset="0"/>
              <a:ea typeface="Calibri" charset="0"/>
              <a:cs typeface="Calibri" charset="0"/>
            </a:endParaRPr>
          </a:p>
          <a:p>
            <a:pPr algn="just"/>
            <a:endParaRPr lang="en-US" sz="3600" dirty="0" smtClean="0">
              <a:latin typeface="Calibri" charset="0"/>
              <a:ea typeface="Calibri" charset="0"/>
              <a:cs typeface="Calibri" charset="0"/>
            </a:endParaRPr>
          </a:p>
          <a:p>
            <a:pPr algn="just"/>
            <a:r>
              <a:rPr lang="en-US" sz="3600" dirty="0" smtClean="0">
                <a:latin typeface="Calibri" charset="0"/>
                <a:ea typeface="Calibri" charset="0"/>
                <a:cs typeface="Calibri" charset="0"/>
              </a:rPr>
              <a:t>In </a:t>
            </a:r>
            <a:r>
              <a:rPr lang="en-US" sz="3600" dirty="0" err="1">
                <a:latin typeface="Calibri" charset="0"/>
                <a:ea typeface="Calibri" charset="0"/>
                <a:cs typeface="Calibri" charset="0"/>
              </a:rPr>
              <a:t>comparism</a:t>
            </a:r>
            <a:r>
              <a:rPr lang="en-US" sz="3600" dirty="0">
                <a:latin typeface="Calibri" charset="0"/>
                <a:ea typeface="Calibri" charset="0"/>
                <a:cs typeface="Calibri" charset="0"/>
              </a:rPr>
              <a:t>, there were approximately little above 55,000 base station sites in the UK at the end of </a:t>
            </a:r>
            <a:r>
              <a:rPr lang="en-US" sz="3600" dirty="0" smtClean="0">
                <a:latin typeface="Calibri" charset="0"/>
                <a:ea typeface="Calibri" charset="0"/>
                <a:cs typeface="Calibri" charset="0"/>
              </a:rPr>
              <a:t>2014 </a:t>
            </a:r>
            <a:r>
              <a:rPr lang="en-US" sz="3600" dirty="0">
                <a:latin typeface="Calibri" charset="0"/>
                <a:ea typeface="Calibri" charset="0"/>
                <a:cs typeface="Calibri" charset="0"/>
              </a:rPr>
              <a:t>serving a population of just over 60 million people. The latter figure could rise in years to come. For Nigerian networks to provide best in class services compared to the UK, Europe and other countries, it is expected that the industry will need to roll out additional BTS in excess of (fifty thousand) 50,000 nationwide. This is with full collocation by operators</a:t>
            </a:r>
            <a:endParaRPr lang="en-US" sz="3600" dirty="0" smtClean="0">
              <a:effectLst/>
              <a:latin typeface="Calibri" charset="0"/>
              <a:ea typeface="Calibri" charset="0"/>
              <a:cs typeface="Calibri" charset="0"/>
            </a:endParaRPr>
          </a:p>
          <a:p>
            <a:endParaRPr lang="en-US" sz="3600" dirty="0">
              <a:latin typeface="Calibri" charset="0"/>
              <a:ea typeface="Calibri" charset="0"/>
              <a:cs typeface="Calibri" charset="0"/>
            </a:endParaRPr>
          </a:p>
        </p:txBody>
      </p:sp>
    </p:spTree>
    <p:extLst>
      <p:ext uri="{BB962C8B-B14F-4D97-AF65-F5344CB8AC3E}">
        <p14:creationId xmlns:p14="http://schemas.microsoft.com/office/powerpoint/2010/main" val="3478073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676400"/>
            <a:ext cx="7408333" cy="4449763"/>
          </a:xfrm>
        </p:spPr>
        <p:txBody>
          <a:bodyPr>
            <a:normAutofit/>
          </a:bodyPr>
          <a:lstStyle/>
          <a:p>
            <a:pPr marL="0" indent="0">
              <a:buNone/>
            </a:pPr>
            <a:r>
              <a:rPr lang="en-US" sz="1900" b="1" dirty="0" smtClean="0">
                <a:latin typeface="Calibri" charset="0"/>
                <a:ea typeface="Calibri" charset="0"/>
                <a:cs typeface="Calibri" charset="0"/>
              </a:rPr>
              <a:t>MULTIPLE TAXATION</a:t>
            </a:r>
          </a:p>
          <a:p>
            <a:pPr marL="0" indent="0">
              <a:buNone/>
            </a:pPr>
            <a:endParaRPr lang="en-US" sz="1900" dirty="0" smtClean="0">
              <a:latin typeface="Calibri" charset="0"/>
              <a:ea typeface="Calibri" charset="0"/>
              <a:cs typeface="Calibri" charset="0"/>
            </a:endParaRPr>
          </a:p>
          <a:p>
            <a:pPr lvl="2" algn="just"/>
            <a:r>
              <a:rPr lang="en-US" sz="1900" dirty="0">
                <a:latin typeface="Calibri" charset="0"/>
                <a:ea typeface="Calibri" charset="0"/>
                <a:cs typeface="Calibri" charset="0"/>
              </a:rPr>
              <a:t>Multiple and/or unlawful levies, taxes &amp; charges are increasingly imposed upon telecom operations by myriad MDAs of </a:t>
            </a:r>
            <a:r>
              <a:rPr lang="en-US" sz="1900" dirty="0" err="1">
                <a:latin typeface="Calibri" charset="0"/>
                <a:ea typeface="Calibri" charset="0"/>
                <a:cs typeface="Calibri" charset="0"/>
              </a:rPr>
              <a:t>Govt</a:t>
            </a:r>
            <a:r>
              <a:rPr lang="en-US" sz="1900" dirty="0">
                <a:latin typeface="Calibri" charset="0"/>
                <a:ea typeface="Calibri" charset="0"/>
                <a:cs typeface="Calibri" charset="0"/>
              </a:rPr>
              <a:t> at all levels. </a:t>
            </a:r>
            <a:endParaRPr lang="en-US" sz="1900" dirty="0" smtClean="0">
              <a:latin typeface="Calibri" charset="0"/>
              <a:ea typeface="Calibri" charset="0"/>
              <a:cs typeface="Calibri" charset="0"/>
            </a:endParaRPr>
          </a:p>
          <a:p>
            <a:pPr lvl="2" algn="just"/>
            <a:endParaRPr lang="en-US" sz="1900" dirty="0">
              <a:latin typeface="Calibri" charset="0"/>
              <a:ea typeface="Calibri" charset="0"/>
              <a:cs typeface="Calibri" charset="0"/>
            </a:endParaRPr>
          </a:p>
          <a:p>
            <a:pPr lvl="2" algn="just"/>
            <a:r>
              <a:rPr lang="en-US" sz="1900" dirty="0">
                <a:latin typeface="Calibri" charset="0"/>
                <a:ea typeface="Calibri" charset="0"/>
                <a:cs typeface="Calibri" charset="0"/>
              </a:rPr>
              <a:t>The frequent enforcement actions of these MDAs to compel payment  result in extensive disruption of telecoms operations, affecting customer experience</a:t>
            </a:r>
            <a:r>
              <a:rPr lang="en-US" sz="1900" dirty="0" smtClean="0">
                <a:latin typeface="Calibri" charset="0"/>
                <a:ea typeface="Calibri" charset="0"/>
                <a:cs typeface="Calibri" charset="0"/>
              </a:rPr>
              <a:t>.</a:t>
            </a:r>
          </a:p>
          <a:p>
            <a:pPr lvl="2" algn="just"/>
            <a:endParaRPr lang="en-US" sz="1900" dirty="0">
              <a:latin typeface="Calibri" charset="0"/>
              <a:ea typeface="Calibri" charset="0"/>
              <a:cs typeface="Calibri" charset="0"/>
            </a:endParaRPr>
          </a:p>
          <a:p>
            <a:pPr lvl="2" algn="just"/>
            <a:r>
              <a:rPr lang="en-US" sz="1900" dirty="0">
                <a:latin typeface="Calibri" charset="0"/>
                <a:ea typeface="Calibri" charset="0"/>
                <a:cs typeface="Calibri" charset="0"/>
              </a:rPr>
              <a:t>These </a:t>
            </a:r>
            <a:r>
              <a:rPr lang="en-US" sz="1900" dirty="0" smtClean="0">
                <a:latin typeface="Calibri" charset="0"/>
                <a:ea typeface="Calibri" charset="0"/>
                <a:cs typeface="Calibri" charset="0"/>
              </a:rPr>
              <a:t>disruption </a:t>
            </a:r>
            <a:r>
              <a:rPr lang="en-US" sz="1900" dirty="0">
                <a:latin typeface="Calibri" charset="0"/>
                <a:ea typeface="Calibri" charset="0"/>
                <a:cs typeface="Calibri" charset="0"/>
              </a:rPr>
              <a:t>considerably increase the lead time to roll out, inflate costs of deploying infrastructure and depreciate network quality. </a:t>
            </a:r>
          </a:p>
          <a:p>
            <a:pPr marL="0" indent="0">
              <a:buNone/>
            </a:pPr>
            <a:endParaRPr lang="en-US" dirty="0"/>
          </a:p>
        </p:txBody>
      </p:sp>
      <p:sp>
        <p:nvSpPr>
          <p:cNvPr id="3" name="Title 2"/>
          <p:cNvSpPr>
            <a:spLocks noGrp="1"/>
          </p:cNvSpPr>
          <p:nvPr>
            <p:ph type="title"/>
          </p:nvPr>
        </p:nvSpPr>
        <p:spPr/>
        <p:txBody>
          <a:bodyPr/>
          <a:lstStyle/>
          <a:p>
            <a:r>
              <a:rPr lang="en-US" dirty="0" smtClean="0"/>
              <a:t>Policy and Regulatory Issues</a:t>
            </a:r>
            <a:endParaRPr lang="en-US" dirty="0"/>
          </a:p>
        </p:txBody>
      </p:sp>
    </p:spTree>
    <p:extLst>
      <p:ext uri="{BB962C8B-B14F-4D97-AF65-F5344CB8AC3E}">
        <p14:creationId xmlns:p14="http://schemas.microsoft.com/office/powerpoint/2010/main" val="3913292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0" y="1"/>
            <a:ext cx="9174271" cy="609600"/>
          </a:xfrm>
          <a:ln>
            <a:solidFill>
              <a:srgbClr val="ED1C24"/>
            </a:solidFill>
          </a:ln>
        </p:spPr>
        <p:txBody>
          <a:bodyPr>
            <a:noAutofit/>
          </a:bodyPr>
          <a:lstStyle/>
          <a:p>
            <a:pPr algn="ctr"/>
            <a:r>
              <a:rPr lang="en-US" sz="2800" b="1" dirty="0" smtClean="0">
                <a:solidFill>
                  <a:schemeClr val="tx1"/>
                </a:solidFill>
                <a:latin typeface="+mj-lt"/>
              </a:rPr>
              <a:t/>
            </a:r>
            <a:br>
              <a:rPr lang="en-US" sz="2800" b="1" dirty="0" smtClean="0">
                <a:solidFill>
                  <a:schemeClr val="tx1"/>
                </a:solidFill>
                <a:latin typeface="+mj-lt"/>
              </a:rPr>
            </a:br>
            <a:r>
              <a:rPr lang="en-US" sz="2800" b="1" dirty="0" smtClean="0">
                <a:solidFill>
                  <a:schemeClr val="tx1"/>
                </a:solidFill>
                <a:latin typeface="+mj-lt"/>
              </a:rPr>
              <a:t>Multiple Taxation</a:t>
            </a:r>
            <a:endParaRPr lang="en-US" sz="2800" b="1" dirty="0">
              <a:solidFill>
                <a:schemeClr val="tx1"/>
              </a:solidFill>
              <a:latin typeface="+mj-lt"/>
            </a:endParaRPr>
          </a:p>
        </p:txBody>
      </p:sp>
      <p:graphicFrame>
        <p:nvGraphicFramePr>
          <p:cNvPr id="2" name="Diagram 1"/>
          <p:cNvGraphicFramePr/>
          <p:nvPr>
            <p:extLst>
              <p:ext uri="{D42A27DB-BD31-4B8C-83A1-F6EECF244321}">
                <p14:modId xmlns:p14="http://schemas.microsoft.com/office/powerpoint/2010/main" val="2016734443"/>
              </p:ext>
            </p:extLst>
          </p:nvPr>
        </p:nvGraphicFramePr>
        <p:xfrm>
          <a:off x="3505200" y="1219200"/>
          <a:ext cx="5486400" cy="40757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Rounded Rectangle 7"/>
          <p:cNvSpPr/>
          <p:nvPr/>
        </p:nvSpPr>
        <p:spPr>
          <a:xfrm>
            <a:off x="990600" y="5334000"/>
            <a:ext cx="7391400" cy="1371600"/>
          </a:xfrm>
          <a:prstGeom prst="roundRect">
            <a:avLst/>
          </a:prstGeom>
          <a:solidFill>
            <a:srgbClr val="FF505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3">
            <a:schemeClr val="accent1"/>
          </a:fillRef>
          <a:effectRef idx="2">
            <a:schemeClr val="accent1"/>
          </a:effectRef>
          <a:fontRef idx="minor">
            <a:schemeClr val="lt1"/>
          </a:fontRef>
        </p:style>
        <p:txBody>
          <a:bodyPr rtlCol="0" anchor="ctr"/>
          <a:lstStyle/>
          <a:p>
            <a:pPr lvl="0" algn="ctr"/>
            <a:r>
              <a:rPr lang="en-US" sz="1600" b="1" cap="small" dirty="0" err="1" smtClean="0">
                <a:solidFill>
                  <a:schemeClr val="bg1"/>
                </a:solidFill>
              </a:rPr>
              <a:t>Mis</a:t>
            </a:r>
            <a:r>
              <a:rPr lang="en-US" sz="1600" b="1" cap="small" dirty="0" smtClean="0">
                <a:solidFill>
                  <a:schemeClr val="bg1"/>
                </a:solidFill>
              </a:rPr>
              <a:t>-appreciation of the role of infrastructure in overall socio-economic development</a:t>
            </a:r>
            <a:r>
              <a:rPr lang="en-US" sz="1600" b="1" cap="small" dirty="0">
                <a:solidFill>
                  <a:schemeClr val="bg1"/>
                </a:solidFill>
              </a:rPr>
              <a:t> </a:t>
            </a:r>
            <a:endParaRPr lang="en-US" sz="1600" b="1" cap="small" dirty="0" smtClean="0">
              <a:solidFill>
                <a:schemeClr val="bg1"/>
              </a:solidFill>
            </a:endParaRPr>
          </a:p>
          <a:p>
            <a:pPr lvl="0" algn="ctr"/>
            <a:endParaRPr lang="en-US" sz="1600" b="1" cap="small" dirty="0" smtClean="0">
              <a:solidFill>
                <a:schemeClr val="bg1"/>
              </a:solidFill>
            </a:endParaRPr>
          </a:p>
          <a:p>
            <a:pPr lvl="0" algn="ctr"/>
            <a:r>
              <a:rPr lang="en-US" sz="1600" b="1" cap="small" dirty="0" smtClean="0">
                <a:solidFill>
                  <a:schemeClr val="bg1"/>
                </a:solidFill>
              </a:rPr>
              <a:t>Taxation of Infrastructure will constrain Infrastructure Deployment, Whereas Subsidizing Deployment of Same will Facilitate Broader Tax Revenues from The ensuing Value Chain of Economic Activity </a:t>
            </a:r>
          </a:p>
        </p:txBody>
      </p:sp>
      <p:grpSp>
        <p:nvGrpSpPr>
          <p:cNvPr id="10" name="Group 9"/>
          <p:cNvGrpSpPr/>
          <p:nvPr/>
        </p:nvGrpSpPr>
        <p:grpSpPr>
          <a:xfrm>
            <a:off x="304800" y="1575770"/>
            <a:ext cx="2743200" cy="3072429"/>
            <a:chOff x="304800" y="822954"/>
            <a:chExt cx="2133600" cy="2148846"/>
          </a:xfrm>
        </p:grpSpPr>
        <p:sp>
          <p:nvSpPr>
            <p:cNvPr id="11" name="Freeform 10"/>
            <p:cNvSpPr/>
            <p:nvPr/>
          </p:nvSpPr>
          <p:spPr>
            <a:xfrm>
              <a:off x="304800" y="1034316"/>
              <a:ext cx="2133600" cy="1937484"/>
            </a:xfrm>
            <a:custGeom>
              <a:avLst/>
              <a:gdLst>
                <a:gd name="connsiteX0" fmla="*/ 0 w 2133600"/>
                <a:gd name="connsiteY0" fmla="*/ 213941 h 1283619"/>
                <a:gd name="connsiteX1" fmla="*/ 213941 w 2133600"/>
                <a:gd name="connsiteY1" fmla="*/ 0 h 1283619"/>
                <a:gd name="connsiteX2" fmla="*/ 1919659 w 2133600"/>
                <a:gd name="connsiteY2" fmla="*/ 0 h 1283619"/>
                <a:gd name="connsiteX3" fmla="*/ 2133600 w 2133600"/>
                <a:gd name="connsiteY3" fmla="*/ 213941 h 1283619"/>
                <a:gd name="connsiteX4" fmla="*/ 2133600 w 2133600"/>
                <a:gd name="connsiteY4" fmla="*/ 1069678 h 1283619"/>
                <a:gd name="connsiteX5" fmla="*/ 1919659 w 2133600"/>
                <a:gd name="connsiteY5" fmla="*/ 1283619 h 1283619"/>
                <a:gd name="connsiteX6" fmla="*/ 213941 w 2133600"/>
                <a:gd name="connsiteY6" fmla="*/ 1283619 h 1283619"/>
                <a:gd name="connsiteX7" fmla="*/ 0 w 2133600"/>
                <a:gd name="connsiteY7" fmla="*/ 1069678 h 1283619"/>
                <a:gd name="connsiteX8" fmla="*/ 0 w 2133600"/>
                <a:gd name="connsiteY8" fmla="*/ 213941 h 12836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33600" h="1283619">
                  <a:moveTo>
                    <a:pt x="0" y="213941"/>
                  </a:moveTo>
                  <a:cubicBezTo>
                    <a:pt x="0" y="95785"/>
                    <a:pt x="95785" y="0"/>
                    <a:pt x="213941" y="0"/>
                  </a:cubicBezTo>
                  <a:lnTo>
                    <a:pt x="1919659" y="0"/>
                  </a:lnTo>
                  <a:cubicBezTo>
                    <a:pt x="2037815" y="0"/>
                    <a:pt x="2133600" y="95785"/>
                    <a:pt x="2133600" y="213941"/>
                  </a:cubicBezTo>
                  <a:lnTo>
                    <a:pt x="2133600" y="1069678"/>
                  </a:lnTo>
                  <a:cubicBezTo>
                    <a:pt x="2133600" y="1187834"/>
                    <a:pt x="2037815" y="1283619"/>
                    <a:pt x="1919659" y="1283619"/>
                  </a:cubicBezTo>
                  <a:lnTo>
                    <a:pt x="213941" y="1283619"/>
                  </a:lnTo>
                  <a:cubicBezTo>
                    <a:pt x="95785" y="1283619"/>
                    <a:pt x="0" y="1187834"/>
                    <a:pt x="0" y="1069678"/>
                  </a:cubicBezTo>
                  <a:lnTo>
                    <a:pt x="0" y="213941"/>
                  </a:lnTo>
                  <a:close/>
                </a:path>
              </a:pathLst>
            </a:custGeom>
            <a:solidFill>
              <a:schemeClr val="accent4">
                <a:lumMod val="60000"/>
                <a:lumOff val="40000"/>
              </a:schemeClr>
            </a:solidFill>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104571" tIns="104571" rIns="104571" bIns="104571" numCol="1" spcCol="1270" anchor="ctr" anchorCtr="0">
              <a:noAutofit/>
            </a:bodyPr>
            <a:lstStyle/>
            <a:p>
              <a:pPr lvl="0" algn="l" defTabSz="488950" rtl="0">
                <a:lnSpc>
                  <a:spcPct val="90000"/>
                </a:lnSpc>
                <a:spcBef>
                  <a:spcPct val="0"/>
                </a:spcBef>
                <a:spcAft>
                  <a:spcPct val="35000"/>
                </a:spcAft>
              </a:pPr>
              <a:r>
                <a:rPr lang="en-US" i="1" kern="1200" dirty="0" smtClean="0">
                  <a:solidFill>
                    <a:schemeClr val="tx1"/>
                  </a:solidFill>
                </a:rPr>
                <a:t>Includes the impositi</a:t>
              </a:r>
              <a:r>
                <a:rPr lang="en-US" i="1" dirty="0" smtClean="0">
                  <a:solidFill>
                    <a:schemeClr val="tx1"/>
                  </a:solidFill>
                </a:rPr>
                <a:t>on of the same or similar taxes on the same income base, transaction or person by one or more levels of Government in one or more jurisdictions – National Tax Policy, Federal Ministry of Finance</a:t>
              </a:r>
              <a:endParaRPr lang="en-US" kern="1200" dirty="0">
                <a:solidFill>
                  <a:schemeClr val="tx1"/>
                </a:solidFill>
              </a:endParaRPr>
            </a:p>
          </p:txBody>
        </p:sp>
        <p:sp>
          <p:nvSpPr>
            <p:cNvPr id="13" name="Freeform 12"/>
            <p:cNvSpPr/>
            <p:nvPr/>
          </p:nvSpPr>
          <p:spPr>
            <a:xfrm>
              <a:off x="304800" y="822954"/>
              <a:ext cx="1066800" cy="264637"/>
            </a:xfrm>
            <a:custGeom>
              <a:avLst/>
              <a:gdLst>
                <a:gd name="connsiteX0" fmla="*/ 0 w 2133600"/>
                <a:gd name="connsiteY0" fmla="*/ 213941 h 1283619"/>
                <a:gd name="connsiteX1" fmla="*/ 213941 w 2133600"/>
                <a:gd name="connsiteY1" fmla="*/ 0 h 1283619"/>
                <a:gd name="connsiteX2" fmla="*/ 1919659 w 2133600"/>
                <a:gd name="connsiteY2" fmla="*/ 0 h 1283619"/>
                <a:gd name="connsiteX3" fmla="*/ 2133600 w 2133600"/>
                <a:gd name="connsiteY3" fmla="*/ 213941 h 1283619"/>
                <a:gd name="connsiteX4" fmla="*/ 2133600 w 2133600"/>
                <a:gd name="connsiteY4" fmla="*/ 1069678 h 1283619"/>
                <a:gd name="connsiteX5" fmla="*/ 1919659 w 2133600"/>
                <a:gd name="connsiteY5" fmla="*/ 1283619 h 1283619"/>
                <a:gd name="connsiteX6" fmla="*/ 213941 w 2133600"/>
                <a:gd name="connsiteY6" fmla="*/ 1283619 h 1283619"/>
                <a:gd name="connsiteX7" fmla="*/ 0 w 2133600"/>
                <a:gd name="connsiteY7" fmla="*/ 1069678 h 1283619"/>
                <a:gd name="connsiteX8" fmla="*/ 0 w 2133600"/>
                <a:gd name="connsiteY8" fmla="*/ 213941 h 12836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33600" h="1283619">
                  <a:moveTo>
                    <a:pt x="0" y="213941"/>
                  </a:moveTo>
                  <a:cubicBezTo>
                    <a:pt x="0" y="95785"/>
                    <a:pt x="95785" y="0"/>
                    <a:pt x="213941" y="0"/>
                  </a:cubicBezTo>
                  <a:lnTo>
                    <a:pt x="1919659" y="0"/>
                  </a:lnTo>
                  <a:cubicBezTo>
                    <a:pt x="2037815" y="0"/>
                    <a:pt x="2133600" y="95785"/>
                    <a:pt x="2133600" y="213941"/>
                  </a:cubicBezTo>
                  <a:lnTo>
                    <a:pt x="2133600" y="1069678"/>
                  </a:lnTo>
                  <a:cubicBezTo>
                    <a:pt x="2133600" y="1187834"/>
                    <a:pt x="2037815" y="1283619"/>
                    <a:pt x="1919659" y="1283619"/>
                  </a:cubicBezTo>
                  <a:lnTo>
                    <a:pt x="213941" y="1283619"/>
                  </a:lnTo>
                  <a:cubicBezTo>
                    <a:pt x="95785" y="1283619"/>
                    <a:pt x="0" y="1187834"/>
                    <a:pt x="0" y="1069678"/>
                  </a:cubicBezTo>
                  <a:lnTo>
                    <a:pt x="0" y="213941"/>
                  </a:lnTo>
                  <a:close/>
                </a:path>
              </a:pathLst>
            </a:custGeom>
            <a:solidFill>
              <a:schemeClr val="accent2"/>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04571" tIns="104571" rIns="104571" bIns="104571" numCol="1" spcCol="1270" anchor="ctr" anchorCtr="0">
              <a:noAutofit/>
            </a:bodyPr>
            <a:lstStyle/>
            <a:p>
              <a:pPr lvl="0" algn="l" defTabSz="488950" rtl="0">
                <a:lnSpc>
                  <a:spcPct val="90000"/>
                </a:lnSpc>
                <a:spcBef>
                  <a:spcPct val="0"/>
                </a:spcBef>
                <a:spcAft>
                  <a:spcPct val="35000"/>
                </a:spcAft>
              </a:pPr>
              <a:r>
                <a:rPr lang="en-US" b="1" kern="1200" dirty="0" smtClean="0"/>
                <a:t>Definition</a:t>
              </a:r>
              <a:endParaRPr lang="en-US" kern="1200" dirty="0"/>
            </a:p>
          </p:txBody>
        </p:sp>
      </p:grpSp>
      <p:sp>
        <p:nvSpPr>
          <p:cNvPr id="15" name="Freeform 14"/>
          <p:cNvSpPr/>
          <p:nvPr/>
        </p:nvSpPr>
        <p:spPr>
          <a:xfrm>
            <a:off x="3124200" y="762000"/>
            <a:ext cx="1371600" cy="572440"/>
          </a:xfrm>
          <a:custGeom>
            <a:avLst/>
            <a:gdLst>
              <a:gd name="connsiteX0" fmla="*/ 0 w 2133600"/>
              <a:gd name="connsiteY0" fmla="*/ 213941 h 1283619"/>
              <a:gd name="connsiteX1" fmla="*/ 213941 w 2133600"/>
              <a:gd name="connsiteY1" fmla="*/ 0 h 1283619"/>
              <a:gd name="connsiteX2" fmla="*/ 1919659 w 2133600"/>
              <a:gd name="connsiteY2" fmla="*/ 0 h 1283619"/>
              <a:gd name="connsiteX3" fmla="*/ 2133600 w 2133600"/>
              <a:gd name="connsiteY3" fmla="*/ 213941 h 1283619"/>
              <a:gd name="connsiteX4" fmla="*/ 2133600 w 2133600"/>
              <a:gd name="connsiteY4" fmla="*/ 1069678 h 1283619"/>
              <a:gd name="connsiteX5" fmla="*/ 1919659 w 2133600"/>
              <a:gd name="connsiteY5" fmla="*/ 1283619 h 1283619"/>
              <a:gd name="connsiteX6" fmla="*/ 213941 w 2133600"/>
              <a:gd name="connsiteY6" fmla="*/ 1283619 h 1283619"/>
              <a:gd name="connsiteX7" fmla="*/ 0 w 2133600"/>
              <a:gd name="connsiteY7" fmla="*/ 1069678 h 1283619"/>
              <a:gd name="connsiteX8" fmla="*/ 0 w 2133600"/>
              <a:gd name="connsiteY8" fmla="*/ 213941 h 12836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33600" h="1283619">
                <a:moveTo>
                  <a:pt x="0" y="213941"/>
                </a:moveTo>
                <a:cubicBezTo>
                  <a:pt x="0" y="95785"/>
                  <a:pt x="95785" y="0"/>
                  <a:pt x="213941" y="0"/>
                </a:cubicBezTo>
                <a:lnTo>
                  <a:pt x="1919659" y="0"/>
                </a:lnTo>
                <a:cubicBezTo>
                  <a:pt x="2037815" y="0"/>
                  <a:pt x="2133600" y="95785"/>
                  <a:pt x="2133600" y="213941"/>
                </a:cubicBezTo>
                <a:lnTo>
                  <a:pt x="2133600" y="1069678"/>
                </a:lnTo>
                <a:cubicBezTo>
                  <a:pt x="2133600" y="1187834"/>
                  <a:pt x="2037815" y="1283619"/>
                  <a:pt x="1919659" y="1283619"/>
                </a:cubicBezTo>
                <a:lnTo>
                  <a:pt x="213941" y="1283619"/>
                </a:lnTo>
                <a:cubicBezTo>
                  <a:pt x="95785" y="1283619"/>
                  <a:pt x="0" y="1187834"/>
                  <a:pt x="0" y="1069678"/>
                </a:cubicBezTo>
                <a:lnTo>
                  <a:pt x="0" y="213941"/>
                </a:lnTo>
                <a:close/>
              </a:path>
            </a:pathLst>
          </a:custGeom>
          <a:solidFill>
            <a:schemeClr val="accent2"/>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04571" tIns="104571" rIns="104571" bIns="104571" numCol="1" spcCol="1270" anchor="ctr" anchorCtr="0">
            <a:noAutofit/>
          </a:bodyPr>
          <a:lstStyle/>
          <a:p>
            <a:pPr lvl="0" algn="l" defTabSz="488950" rtl="0">
              <a:lnSpc>
                <a:spcPct val="90000"/>
              </a:lnSpc>
              <a:spcBef>
                <a:spcPct val="0"/>
              </a:spcBef>
              <a:spcAft>
                <a:spcPct val="35000"/>
              </a:spcAft>
            </a:pPr>
            <a:r>
              <a:rPr lang="en-US" b="1" kern="1200" dirty="0" smtClean="0"/>
              <a:t>Root Causes</a:t>
            </a:r>
            <a:endParaRPr lang="en-US" kern="1200" dirty="0"/>
          </a:p>
        </p:txBody>
      </p:sp>
    </p:spTree>
    <p:extLst>
      <p:ext uri="{BB962C8B-B14F-4D97-AF65-F5344CB8AC3E}">
        <p14:creationId xmlns:p14="http://schemas.microsoft.com/office/powerpoint/2010/main" val="12388076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0" y="1"/>
            <a:ext cx="9174271" cy="609600"/>
          </a:xfrm>
          <a:ln>
            <a:solidFill>
              <a:srgbClr val="ED1C24"/>
            </a:solidFill>
          </a:ln>
        </p:spPr>
        <p:txBody>
          <a:bodyPr>
            <a:noAutofit/>
          </a:bodyPr>
          <a:lstStyle/>
          <a:p>
            <a:pPr algn="ctr"/>
            <a:r>
              <a:rPr lang="en-US" sz="2400" dirty="0" smtClean="0">
                <a:solidFill>
                  <a:srgbClr val="FF0000"/>
                </a:solidFill>
                <a:latin typeface="+mj-lt"/>
              </a:rPr>
              <a:t>Multiple Taxation</a:t>
            </a:r>
            <a:endParaRPr lang="en-US" sz="2000" dirty="0">
              <a:solidFill>
                <a:srgbClr val="FF0000"/>
              </a:solidFill>
              <a:latin typeface="+mj-lt"/>
            </a:endParaRPr>
          </a:p>
        </p:txBody>
      </p:sp>
      <p:graphicFrame>
        <p:nvGraphicFramePr>
          <p:cNvPr id="2" name="Diagram 1"/>
          <p:cNvGraphicFramePr/>
          <p:nvPr>
            <p:extLst/>
          </p:nvPr>
        </p:nvGraphicFramePr>
        <p:xfrm>
          <a:off x="3505200" y="1219200"/>
          <a:ext cx="5486400" cy="40757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Rounded Rectangle 7"/>
          <p:cNvSpPr/>
          <p:nvPr/>
        </p:nvSpPr>
        <p:spPr>
          <a:xfrm>
            <a:off x="990600" y="5334000"/>
            <a:ext cx="7391400" cy="1371600"/>
          </a:xfrm>
          <a:prstGeom prst="roundRect">
            <a:avLst/>
          </a:prstGeom>
          <a:solidFill>
            <a:srgbClr val="FF505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3">
            <a:schemeClr val="accent1"/>
          </a:fillRef>
          <a:effectRef idx="2">
            <a:schemeClr val="accent1"/>
          </a:effectRef>
          <a:fontRef idx="minor">
            <a:schemeClr val="lt1"/>
          </a:fontRef>
        </p:style>
        <p:txBody>
          <a:bodyPr rtlCol="0" anchor="ctr"/>
          <a:lstStyle/>
          <a:p>
            <a:pPr lvl="0" algn="ctr"/>
            <a:r>
              <a:rPr lang="en-US" sz="1600" b="1" cap="small" dirty="0" err="1" smtClean="0">
                <a:solidFill>
                  <a:schemeClr val="bg1"/>
                </a:solidFill>
              </a:rPr>
              <a:t>Mis</a:t>
            </a:r>
            <a:r>
              <a:rPr lang="en-US" sz="1600" b="1" cap="small" dirty="0" smtClean="0">
                <a:solidFill>
                  <a:schemeClr val="bg1"/>
                </a:solidFill>
              </a:rPr>
              <a:t>-appreciation of the role of infrastructure in overall socio-economic development</a:t>
            </a:r>
            <a:r>
              <a:rPr lang="en-US" sz="1600" b="1" cap="small" dirty="0">
                <a:solidFill>
                  <a:schemeClr val="bg1"/>
                </a:solidFill>
              </a:rPr>
              <a:t> </a:t>
            </a:r>
            <a:endParaRPr lang="en-US" sz="1600" b="1" cap="small" dirty="0" smtClean="0">
              <a:solidFill>
                <a:schemeClr val="bg1"/>
              </a:solidFill>
            </a:endParaRPr>
          </a:p>
          <a:p>
            <a:pPr lvl="0" algn="ctr"/>
            <a:endParaRPr lang="en-US" sz="1600" b="1" cap="small" dirty="0" smtClean="0">
              <a:solidFill>
                <a:schemeClr val="bg1"/>
              </a:solidFill>
            </a:endParaRPr>
          </a:p>
          <a:p>
            <a:pPr lvl="0" algn="ctr"/>
            <a:r>
              <a:rPr lang="en-US" sz="1600" b="1" cap="small" dirty="0" smtClean="0">
                <a:solidFill>
                  <a:schemeClr val="bg1"/>
                </a:solidFill>
              </a:rPr>
              <a:t>Taxation of Infrastructure will constrain Infrastructure Deployment, Whereas Subsidizing Deployment of Same will Facilitate Broader Tax Revenues from The ensuing Value Chain of Economic Activity </a:t>
            </a:r>
          </a:p>
        </p:txBody>
      </p:sp>
      <p:grpSp>
        <p:nvGrpSpPr>
          <p:cNvPr id="10" name="Group 9"/>
          <p:cNvGrpSpPr/>
          <p:nvPr/>
        </p:nvGrpSpPr>
        <p:grpSpPr>
          <a:xfrm>
            <a:off x="304800" y="1575770"/>
            <a:ext cx="2743200" cy="3072429"/>
            <a:chOff x="304800" y="822954"/>
            <a:chExt cx="2133600" cy="2148846"/>
          </a:xfrm>
        </p:grpSpPr>
        <p:sp>
          <p:nvSpPr>
            <p:cNvPr id="11" name="Freeform 10"/>
            <p:cNvSpPr/>
            <p:nvPr/>
          </p:nvSpPr>
          <p:spPr>
            <a:xfrm>
              <a:off x="304800" y="1034316"/>
              <a:ext cx="2133600" cy="1937484"/>
            </a:xfrm>
            <a:custGeom>
              <a:avLst/>
              <a:gdLst>
                <a:gd name="connsiteX0" fmla="*/ 0 w 2133600"/>
                <a:gd name="connsiteY0" fmla="*/ 213941 h 1283619"/>
                <a:gd name="connsiteX1" fmla="*/ 213941 w 2133600"/>
                <a:gd name="connsiteY1" fmla="*/ 0 h 1283619"/>
                <a:gd name="connsiteX2" fmla="*/ 1919659 w 2133600"/>
                <a:gd name="connsiteY2" fmla="*/ 0 h 1283619"/>
                <a:gd name="connsiteX3" fmla="*/ 2133600 w 2133600"/>
                <a:gd name="connsiteY3" fmla="*/ 213941 h 1283619"/>
                <a:gd name="connsiteX4" fmla="*/ 2133600 w 2133600"/>
                <a:gd name="connsiteY4" fmla="*/ 1069678 h 1283619"/>
                <a:gd name="connsiteX5" fmla="*/ 1919659 w 2133600"/>
                <a:gd name="connsiteY5" fmla="*/ 1283619 h 1283619"/>
                <a:gd name="connsiteX6" fmla="*/ 213941 w 2133600"/>
                <a:gd name="connsiteY6" fmla="*/ 1283619 h 1283619"/>
                <a:gd name="connsiteX7" fmla="*/ 0 w 2133600"/>
                <a:gd name="connsiteY7" fmla="*/ 1069678 h 1283619"/>
                <a:gd name="connsiteX8" fmla="*/ 0 w 2133600"/>
                <a:gd name="connsiteY8" fmla="*/ 213941 h 12836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33600" h="1283619">
                  <a:moveTo>
                    <a:pt x="0" y="213941"/>
                  </a:moveTo>
                  <a:cubicBezTo>
                    <a:pt x="0" y="95785"/>
                    <a:pt x="95785" y="0"/>
                    <a:pt x="213941" y="0"/>
                  </a:cubicBezTo>
                  <a:lnTo>
                    <a:pt x="1919659" y="0"/>
                  </a:lnTo>
                  <a:cubicBezTo>
                    <a:pt x="2037815" y="0"/>
                    <a:pt x="2133600" y="95785"/>
                    <a:pt x="2133600" y="213941"/>
                  </a:cubicBezTo>
                  <a:lnTo>
                    <a:pt x="2133600" y="1069678"/>
                  </a:lnTo>
                  <a:cubicBezTo>
                    <a:pt x="2133600" y="1187834"/>
                    <a:pt x="2037815" y="1283619"/>
                    <a:pt x="1919659" y="1283619"/>
                  </a:cubicBezTo>
                  <a:lnTo>
                    <a:pt x="213941" y="1283619"/>
                  </a:lnTo>
                  <a:cubicBezTo>
                    <a:pt x="95785" y="1283619"/>
                    <a:pt x="0" y="1187834"/>
                    <a:pt x="0" y="1069678"/>
                  </a:cubicBezTo>
                  <a:lnTo>
                    <a:pt x="0" y="213941"/>
                  </a:lnTo>
                  <a:close/>
                </a:path>
              </a:pathLst>
            </a:custGeom>
            <a:solidFill>
              <a:schemeClr val="accent4">
                <a:lumMod val="60000"/>
                <a:lumOff val="40000"/>
              </a:schemeClr>
            </a:solidFill>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104571" tIns="104571" rIns="104571" bIns="104571" numCol="1" spcCol="1270" anchor="ctr" anchorCtr="0">
              <a:noAutofit/>
            </a:bodyPr>
            <a:lstStyle/>
            <a:p>
              <a:pPr lvl="0" algn="l" defTabSz="488950" rtl="0">
                <a:lnSpc>
                  <a:spcPct val="90000"/>
                </a:lnSpc>
                <a:spcBef>
                  <a:spcPct val="0"/>
                </a:spcBef>
                <a:spcAft>
                  <a:spcPct val="35000"/>
                </a:spcAft>
              </a:pPr>
              <a:r>
                <a:rPr lang="en-US" i="1" kern="1200" dirty="0" smtClean="0">
                  <a:solidFill>
                    <a:schemeClr val="tx1"/>
                  </a:solidFill>
                </a:rPr>
                <a:t>Includes the impositi</a:t>
              </a:r>
              <a:r>
                <a:rPr lang="en-US" i="1" dirty="0" smtClean="0">
                  <a:solidFill>
                    <a:schemeClr val="tx1"/>
                  </a:solidFill>
                </a:rPr>
                <a:t>on of the same or similar taxes on the same income base, transaction or person by one or more levels of Government in one or more jurisdictions – National Tax Policy, Federal Ministry of Finance</a:t>
              </a:r>
              <a:endParaRPr lang="en-US" kern="1200" dirty="0">
                <a:solidFill>
                  <a:schemeClr val="tx1"/>
                </a:solidFill>
              </a:endParaRPr>
            </a:p>
          </p:txBody>
        </p:sp>
        <p:sp>
          <p:nvSpPr>
            <p:cNvPr id="13" name="Freeform 12"/>
            <p:cNvSpPr/>
            <p:nvPr/>
          </p:nvSpPr>
          <p:spPr>
            <a:xfrm>
              <a:off x="304800" y="822954"/>
              <a:ext cx="1066800" cy="264637"/>
            </a:xfrm>
            <a:custGeom>
              <a:avLst/>
              <a:gdLst>
                <a:gd name="connsiteX0" fmla="*/ 0 w 2133600"/>
                <a:gd name="connsiteY0" fmla="*/ 213941 h 1283619"/>
                <a:gd name="connsiteX1" fmla="*/ 213941 w 2133600"/>
                <a:gd name="connsiteY1" fmla="*/ 0 h 1283619"/>
                <a:gd name="connsiteX2" fmla="*/ 1919659 w 2133600"/>
                <a:gd name="connsiteY2" fmla="*/ 0 h 1283619"/>
                <a:gd name="connsiteX3" fmla="*/ 2133600 w 2133600"/>
                <a:gd name="connsiteY3" fmla="*/ 213941 h 1283619"/>
                <a:gd name="connsiteX4" fmla="*/ 2133600 w 2133600"/>
                <a:gd name="connsiteY4" fmla="*/ 1069678 h 1283619"/>
                <a:gd name="connsiteX5" fmla="*/ 1919659 w 2133600"/>
                <a:gd name="connsiteY5" fmla="*/ 1283619 h 1283619"/>
                <a:gd name="connsiteX6" fmla="*/ 213941 w 2133600"/>
                <a:gd name="connsiteY6" fmla="*/ 1283619 h 1283619"/>
                <a:gd name="connsiteX7" fmla="*/ 0 w 2133600"/>
                <a:gd name="connsiteY7" fmla="*/ 1069678 h 1283619"/>
                <a:gd name="connsiteX8" fmla="*/ 0 w 2133600"/>
                <a:gd name="connsiteY8" fmla="*/ 213941 h 12836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33600" h="1283619">
                  <a:moveTo>
                    <a:pt x="0" y="213941"/>
                  </a:moveTo>
                  <a:cubicBezTo>
                    <a:pt x="0" y="95785"/>
                    <a:pt x="95785" y="0"/>
                    <a:pt x="213941" y="0"/>
                  </a:cubicBezTo>
                  <a:lnTo>
                    <a:pt x="1919659" y="0"/>
                  </a:lnTo>
                  <a:cubicBezTo>
                    <a:pt x="2037815" y="0"/>
                    <a:pt x="2133600" y="95785"/>
                    <a:pt x="2133600" y="213941"/>
                  </a:cubicBezTo>
                  <a:lnTo>
                    <a:pt x="2133600" y="1069678"/>
                  </a:lnTo>
                  <a:cubicBezTo>
                    <a:pt x="2133600" y="1187834"/>
                    <a:pt x="2037815" y="1283619"/>
                    <a:pt x="1919659" y="1283619"/>
                  </a:cubicBezTo>
                  <a:lnTo>
                    <a:pt x="213941" y="1283619"/>
                  </a:lnTo>
                  <a:cubicBezTo>
                    <a:pt x="95785" y="1283619"/>
                    <a:pt x="0" y="1187834"/>
                    <a:pt x="0" y="1069678"/>
                  </a:cubicBezTo>
                  <a:lnTo>
                    <a:pt x="0" y="213941"/>
                  </a:lnTo>
                  <a:close/>
                </a:path>
              </a:pathLst>
            </a:custGeom>
            <a:solidFill>
              <a:schemeClr val="accent2"/>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04571" tIns="104571" rIns="104571" bIns="104571" numCol="1" spcCol="1270" anchor="ctr" anchorCtr="0">
              <a:noAutofit/>
            </a:bodyPr>
            <a:lstStyle/>
            <a:p>
              <a:pPr lvl="0" algn="l" defTabSz="488950" rtl="0">
                <a:lnSpc>
                  <a:spcPct val="90000"/>
                </a:lnSpc>
                <a:spcBef>
                  <a:spcPct val="0"/>
                </a:spcBef>
                <a:spcAft>
                  <a:spcPct val="35000"/>
                </a:spcAft>
              </a:pPr>
              <a:r>
                <a:rPr lang="en-US" b="1" kern="1200" dirty="0" smtClean="0"/>
                <a:t>Definition</a:t>
              </a:r>
              <a:endParaRPr lang="en-US" kern="1200" dirty="0"/>
            </a:p>
          </p:txBody>
        </p:sp>
      </p:grpSp>
      <p:sp>
        <p:nvSpPr>
          <p:cNvPr id="15" name="Freeform 14"/>
          <p:cNvSpPr/>
          <p:nvPr/>
        </p:nvSpPr>
        <p:spPr>
          <a:xfrm>
            <a:off x="3124200" y="762000"/>
            <a:ext cx="1371600" cy="572440"/>
          </a:xfrm>
          <a:custGeom>
            <a:avLst/>
            <a:gdLst>
              <a:gd name="connsiteX0" fmla="*/ 0 w 2133600"/>
              <a:gd name="connsiteY0" fmla="*/ 213941 h 1283619"/>
              <a:gd name="connsiteX1" fmla="*/ 213941 w 2133600"/>
              <a:gd name="connsiteY1" fmla="*/ 0 h 1283619"/>
              <a:gd name="connsiteX2" fmla="*/ 1919659 w 2133600"/>
              <a:gd name="connsiteY2" fmla="*/ 0 h 1283619"/>
              <a:gd name="connsiteX3" fmla="*/ 2133600 w 2133600"/>
              <a:gd name="connsiteY3" fmla="*/ 213941 h 1283619"/>
              <a:gd name="connsiteX4" fmla="*/ 2133600 w 2133600"/>
              <a:gd name="connsiteY4" fmla="*/ 1069678 h 1283619"/>
              <a:gd name="connsiteX5" fmla="*/ 1919659 w 2133600"/>
              <a:gd name="connsiteY5" fmla="*/ 1283619 h 1283619"/>
              <a:gd name="connsiteX6" fmla="*/ 213941 w 2133600"/>
              <a:gd name="connsiteY6" fmla="*/ 1283619 h 1283619"/>
              <a:gd name="connsiteX7" fmla="*/ 0 w 2133600"/>
              <a:gd name="connsiteY7" fmla="*/ 1069678 h 1283619"/>
              <a:gd name="connsiteX8" fmla="*/ 0 w 2133600"/>
              <a:gd name="connsiteY8" fmla="*/ 213941 h 12836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33600" h="1283619">
                <a:moveTo>
                  <a:pt x="0" y="213941"/>
                </a:moveTo>
                <a:cubicBezTo>
                  <a:pt x="0" y="95785"/>
                  <a:pt x="95785" y="0"/>
                  <a:pt x="213941" y="0"/>
                </a:cubicBezTo>
                <a:lnTo>
                  <a:pt x="1919659" y="0"/>
                </a:lnTo>
                <a:cubicBezTo>
                  <a:pt x="2037815" y="0"/>
                  <a:pt x="2133600" y="95785"/>
                  <a:pt x="2133600" y="213941"/>
                </a:cubicBezTo>
                <a:lnTo>
                  <a:pt x="2133600" y="1069678"/>
                </a:lnTo>
                <a:cubicBezTo>
                  <a:pt x="2133600" y="1187834"/>
                  <a:pt x="2037815" y="1283619"/>
                  <a:pt x="1919659" y="1283619"/>
                </a:cubicBezTo>
                <a:lnTo>
                  <a:pt x="213941" y="1283619"/>
                </a:lnTo>
                <a:cubicBezTo>
                  <a:pt x="95785" y="1283619"/>
                  <a:pt x="0" y="1187834"/>
                  <a:pt x="0" y="1069678"/>
                </a:cubicBezTo>
                <a:lnTo>
                  <a:pt x="0" y="213941"/>
                </a:lnTo>
                <a:close/>
              </a:path>
            </a:pathLst>
          </a:custGeom>
          <a:solidFill>
            <a:schemeClr val="accent2"/>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04571" tIns="104571" rIns="104571" bIns="104571" numCol="1" spcCol="1270" anchor="ctr" anchorCtr="0">
            <a:noAutofit/>
          </a:bodyPr>
          <a:lstStyle/>
          <a:p>
            <a:pPr lvl="0" algn="l" defTabSz="488950" rtl="0">
              <a:lnSpc>
                <a:spcPct val="90000"/>
              </a:lnSpc>
              <a:spcBef>
                <a:spcPct val="0"/>
              </a:spcBef>
              <a:spcAft>
                <a:spcPct val="35000"/>
              </a:spcAft>
            </a:pPr>
            <a:r>
              <a:rPr lang="en-US" b="1" kern="1200" dirty="0" smtClean="0"/>
              <a:t>Root Causes</a:t>
            </a:r>
            <a:endParaRPr lang="en-US" kern="1200" dirty="0"/>
          </a:p>
        </p:txBody>
      </p:sp>
    </p:spTree>
    <p:extLst>
      <p:ext uri="{BB962C8B-B14F-4D97-AF65-F5344CB8AC3E}">
        <p14:creationId xmlns:p14="http://schemas.microsoft.com/office/powerpoint/2010/main" val="171677227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398</TotalTime>
  <Words>1780</Words>
  <Application>Microsoft Office PowerPoint</Application>
  <PresentationFormat>On-screen Show (4:3)</PresentationFormat>
  <Paragraphs>196</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Waveform</vt:lpstr>
      <vt:lpstr>PowerPoint Presentation</vt:lpstr>
      <vt:lpstr>PowerPoint Presentation</vt:lpstr>
      <vt:lpstr>PowerPoint Presentation</vt:lpstr>
      <vt:lpstr>Systemic Issues:</vt:lpstr>
      <vt:lpstr>Operational Issues:</vt:lpstr>
      <vt:lpstr>PowerPoint Presentation</vt:lpstr>
      <vt:lpstr>Policy and Regulatory Issues</vt:lpstr>
      <vt:lpstr> Multiple Taxation</vt:lpstr>
      <vt:lpstr>Multiple Taxation</vt:lpstr>
      <vt:lpstr> Effects of Multiple Taxation</vt:lpstr>
      <vt:lpstr> Multiple Taxation Effects (Contd)</vt:lpstr>
      <vt:lpstr>ISSUES AND CHALLENGES OF EFFECTIVE SERVICE DELIVERY</vt:lpstr>
      <vt:lpstr>PowerPoint Presentation</vt:lpstr>
      <vt:lpstr>PowerPoint Presentation</vt:lpstr>
      <vt:lpstr> The Lagos Model  (Lagos State - ALTON Agreement)</vt:lpstr>
      <vt:lpstr>  The Lagos Model Guiding Spirit</vt:lpstr>
      <vt:lpstr>  The Lagos Model Gains</vt:lpstr>
      <vt:lpstr>   The Lagos Model Spreading the Gospel</vt:lpstr>
      <vt:lpstr>PowerPoint Presentation</vt:lpstr>
      <vt:lpstr>PowerPoint Presentation</vt:lpstr>
      <vt:lpstr>PowerPoint Presentation</vt:lpstr>
    </vt:vector>
  </TitlesOfParts>
  <Company>Communication Network Support Services Ltd</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Gbenga Adebayo</dc:creator>
  <cp:lastModifiedBy>Gbolahan Awonuga</cp:lastModifiedBy>
  <cp:revision>43</cp:revision>
  <dcterms:created xsi:type="dcterms:W3CDTF">2015-11-19T06:50:21Z</dcterms:created>
  <dcterms:modified xsi:type="dcterms:W3CDTF">2016-04-19T06:25:22Z</dcterms:modified>
</cp:coreProperties>
</file>