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1" r:id="rId4"/>
    <p:sldId id="258" r:id="rId5"/>
    <p:sldId id="260" r:id="rId6"/>
    <p:sldId id="259" r:id="rId7"/>
    <p:sldId id="261" r:id="rId8"/>
    <p:sldId id="273" r:id="rId9"/>
    <p:sldId id="263" r:id="rId10"/>
    <p:sldId id="264" r:id="rId11"/>
    <p:sldId id="265" r:id="rId12"/>
    <p:sldId id="266" r:id="rId13"/>
    <p:sldId id="267" r:id="rId14"/>
    <p:sldId id="268" r:id="rId15"/>
    <p:sldId id="269" r:id="rId16"/>
    <p:sldId id="270" r:id="rId17"/>
    <p:sldId id="272"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9B9329-1D2A-424F-B13B-5207C47DD96B}" type="datetimeFigureOut">
              <a:rPr lang="en-US" smtClean="0"/>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B9329-1D2A-424F-B13B-5207C47DD96B}" type="datetimeFigureOut">
              <a:rPr lang="en-US" smtClean="0"/>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B9329-1D2A-424F-B13B-5207C47DD96B}" type="datetimeFigureOut">
              <a:rPr lang="en-US" smtClean="0"/>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B9329-1D2A-424F-B13B-5207C47DD96B}" type="datetimeFigureOut">
              <a:rPr lang="en-US" smtClean="0"/>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9B9329-1D2A-424F-B13B-5207C47DD96B}" type="datetimeFigureOut">
              <a:rPr lang="en-US" smtClean="0"/>
              <a:t>11/24/2014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9B9329-1D2A-424F-B13B-5207C47DD96B}" type="datetimeFigureOut">
              <a:rPr lang="en-US" smtClean="0"/>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9B9329-1D2A-424F-B13B-5207C47DD96B}" type="datetimeFigureOut">
              <a:rPr lang="en-US" smtClean="0"/>
              <a:t>11/24/2014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9B9329-1D2A-424F-B13B-5207C47DD96B}" type="datetimeFigureOut">
              <a:rPr lang="en-US" smtClean="0"/>
              <a:t>11/24/2014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B9329-1D2A-424F-B13B-5207C47DD96B}" type="datetimeFigureOut">
              <a:rPr lang="en-US" smtClean="0"/>
              <a:t>11/24/2014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B9329-1D2A-424F-B13B-5207C47DD96B}" type="datetimeFigureOut">
              <a:rPr lang="en-US" smtClean="0"/>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5547D-3F1A-4D7F-9860-7F7E0ECC8F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B9329-1D2A-424F-B13B-5207C47DD96B}" type="datetimeFigureOut">
              <a:rPr lang="en-US" smtClean="0"/>
              <a:t>11/24/2014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5547D-3F1A-4D7F-9860-7F7E0ECC8F16}" type="slidenum">
              <a:rPr lang="en-US" smtClean="0"/>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DD9B9329-1D2A-424F-B13B-5207C47DD96B}" type="datetimeFigureOut">
              <a:rPr lang="en-US" smtClean="0"/>
              <a:t>11/24/2014</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38F5547D-3F1A-4D7F-9860-7F7E0ECC8F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1"/>
            <a:ext cx="8305800" cy="2285999"/>
          </a:xfrm>
        </p:spPr>
        <p:txBody>
          <a:bodyPr>
            <a:normAutofit/>
          </a:bodyPr>
          <a:lstStyle/>
          <a:p>
            <a:pPr algn="ctr"/>
            <a:r>
              <a:rPr lang="en-US" sz="2400" b="1" i="1" dirty="0">
                <a:latin typeface="Calibri" pitchFamily="34" charset="0"/>
              </a:rPr>
              <a:t>ASSOCIATION OF LICENSED TELECOMMUNICATIONS OPERATORS OF NIGERIA (ALTON) PAPER PRESENTATION ON </a:t>
            </a:r>
            <a:r>
              <a:rPr lang="en-US" sz="2400" b="1" i="1" dirty="0" smtClean="0">
                <a:latin typeface="Calibri" pitchFamily="34" charset="0"/>
              </a:rPr>
              <a:t>CONSUMER OBLIGATIONS AND SERVICE PROVIDERS CHALLENGES AT </a:t>
            </a:r>
            <a:r>
              <a:rPr lang="en-US" sz="2400" b="1" i="1" dirty="0">
                <a:latin typeface="Calibri" pitchFamily="34" charset="0"/>
              </a:rPr>
              <a:t>THE </a:t>
            </a:r>
            <a:r>
              <a:rPr lang="en-US" sz="2400" b="1" i="1" dirty="0" smtClean="0">
                <a:latin typeface="Calibri" pitchFamily="34" charset="0"/>
              </a:rPr>
              <a:t>INDUSTRY CONSUMER ADVISORY OPEN FORUM HELD </a:t>
            </a:r>
            <a:r>
              <a:rPr lang="en-US" sz="2400" b="1" i="1" dirty="0">
                <a:latin typeface="Calibri" pitchFamily="34" charset="0"/>
              </a:rPr>
              <a:t>ON </a:t>
            </a:r>
            <a:r>
              <a:rPr lang="en-US" sz="2400" b="1" i="1" dirty="0" smtClean="0">
                <a:latin typeface="Calibri" pitchFamily="34" charset="0"/>
              </a:rPr>
              <a:t>26</a:t>
            </a:r>
            <a:r>
              <a:rPr lang="en-US" sz="2400" b="1" i="1" baseline="30000" dirty="0" smtClean="0">
                <a:latin typeface="Calibri" pitchFamily="34" charset="0"/>
              </a:rPr>
              <a:t>TH  </a:t>
            </a:r>
            <a:r>
              <a:rPr lang="en-US" sz="2400" b="1" i="1" dirty="0">
                <a:latin typeface="Calibri" pitchFamily="34" charset="0"/>
              </a:rPr>
              <a:t> </a:t>
            </a:r>
            <a:r>
              <a:rPr lang="en-US" sz="2400" b="1" i="1" dirty="0" smtClean="0">
                <a:latin typeface="Calibri" pitchFamily="34" charset="0"/>
              </a:rPr>
              <a:t>NOVEMEBER 2014</a:t>
            </a:r>
            <a:endParaRPr lang="en-US" sz="2400" b="1" i="1" dirty="0">
              <a:effectLst/>
              <a:latin typeface="Calibri" pitchFamily="34" charset="0"/>
            </a:endParaRPr>
          </a:p>
        </p:txBody>
      </p:sp>
      <p:sp>
        <p:nvSpPr>
          <p:cNvPr id="3" name="Subtitle 2"/>
          <p:cNvSpPr>
            <a:spLocks noGrp="1"/>
          </p:cNvSpPr>
          <p:nvPr>
            <p:ph type="subTitle" idx="1"/>
          </p:nvPr>
        </p:nvSpPr>
        <p:spPr>
          <a:xfrm>
            <a:off x="1371600" y="3505200"/>
            <a:ext cx="6400800" cy="1676400"/>
          </a:xfrm>
        </p:spPr>
        <p:txBody>
          <a:bodyPr>
            <a:normAutofit/>
          </a:bodyPr>
          <a:lstStyle/>
          <a:p>
            <a:pPr algn="ctr"/>
            <a:r>
              <a:rPr lang="en-US" sz="2800" b="1" dirty="0" smtClean="0">
                <a:solidFill>
                  <a:srgbClr val="FF0000"/>
                </a:solidFill>
              </a:rPr>
              <a:t>CONSUMERS OBLIGATIONS AND SERVICE PROVIDERS CHALLENGES</a:t>
            </a:r>
            <a:endParaRPr lang="en-US" sz="2800" b="1" dirty="0">
              <a:solidFill>
                <a:srgbClr val="FF0000"/>
              </a:solidFill>
            </a:endParaRPr>
          </a:p>
        </p:txBody>
      </p:sp>
    </p:spTree>
    <p:extLst>
      <p:ext uri="{BB962C8B-B14F-4D97-AF65-F5344CB8AC3E}">
        <p14:creationId xmlns:p14="http://schemas.microsoft.com/office/powerpoint/2010/main" val="2143972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lvl="0"/>
            <a:r>
              <a:rPr lang="en-US" sz="2200" b="1" u="sng" dirty="0" smtClean="0">
                <a:solidFill>
                  <a:srgbClr val="FF0000"/>
                </a:solidFill>
              </a:rPr>
              <a:t>Can Capacity  be a challenge for good service delivery in </a:t>
            </a:r>
            <a:r>
              <a:rPr lang="en-US" sz="2200" b="1" u="sng" dirty="0" smtClean="0">
                <a:solidFill>
                  <a:srgbClr val="FF0000"/>
                </a:solidFill>
              </a:rPr>
              <a:t>Nigeria?</a:t>
            </a:r>
            <a:r>
              <a:rPr lang="en-US" sz="2200" dirty="0" smtClean="0">
                <a:solidFill>
                  <a:srgbClr val="FF0000"/>
                </a:solidFill>
              </a:rPr>
              <a:t>   </a:t>
            </a:r>
            <a:endParaRPr lang="en-US" sz="2200" dirty="0" smtClean="0">
              <a:solidFill>
                <a:srgbClr val="FF0000"/>
              </a:solidFill>
            </a:endParaRPr>
          </a:p>
          <a:p>
            <a:pPr lvl="0"/>
            <a:r>
              <a:rPr lang="en-US" dirty="0" smtClean="0"/>
              <a:t>According </a:t>
            </a:r>
            <a:r>
              <a:rPr lang="en-US" dirty="0"/>
              <a:t>to the statistics available </a:t>
            </a:r>
            <a:r>
              <a:rPr lang="en-US" i="1" dirty="0"/>
              <a:t>(NCC</a:t>
            </a:r>
            <a:r>
              <a:rPr lang="en-US" i="1" dirty="0" smtClean="0"/>
              <a:t>)</a:t>
            </a:r>
          </a:p>
          <a:p>
            <a:pPr lvl="0"/>
            <a:endParaRPr lang="en-US" i="1" dirty="0"/>
          </a:p>
          <a:p>
            <a:r>
              <a:rPr lang="en-US" sz="2200" b="1" u="sng" dirty="0" smtClean="0">
                <a:solidFill>
                  <a:srgbClr val="FF0000"/>
                </a:solidFill>
              </a:rPr>
              <a:t>Installed Capacity</a:t>
            </a:r>
            <a:r>
              <a:rPr lang="en-US" sz="2200" dirty="0" smtClean="0"/>
              <a:t/>
            </a:r>
            <a:br>
              <a:rPr lang="en-US" sz="2200" dirty="0" smtClean="0"/>
            </a:br>
            <a:r>
              <a:rPr lang="en-US" sz="2200" i="1" dirty="0" smtClean="0"/>
              <a:t> </a:t>
            </a:r>
            <a:r>
              <a:rPr lang="en-US" sz="2200" dirty="0" smtClean="0"/>
              <a:t/>
            </a:r>
            <a:br>
              <a:rPr lang="en-US" sz="2200" dirty="0" smtClean="0"/>
            </a:br>
            <a:r>
              <a:rPr lang="en-US" sz="2200" i="1" dirty="0" smtClean="0"/>
              <a:t>Mobile (GSM)</a:t>
            </a:r>
            <a:r>
              <a:rPr lang="en-US" sz="2200" dirty="0" smtClean="0"/>
              <a:t> 210,847,482 </a:t>
            </a:r>
            <a:br>
              <a:rPr lang="en-US" sz="2200" dirty="0" smtClean="0"/>
            </a:br>
            <a:r>
              <a:rPr lang="en-US" sz="2200" i="1" dirty="0" smtClean="0"/>
              <a:t>Mobile (CDMA)</a:t>
            </a:r>
            <a:r>
              <a:rPr lang="en-US" sz="2200" dirty="0" smtClean="0"/>
              <a:t> 18,400,000</a:t>
            </a:r>
            <a:br>
              <a:rPr lang="en-US" sz="2200" dirty="0" smtClean="0"/>
            </a:br>
            <a:r>
              <a:rPr lang="en-US" sz="2200" i="1" dirty="0" smtClean="0"/>
              <a:t>Fixed Wired/Wireless</a:t>
            </a:r>
            <a:r>
              <a:rPr lang="en-US" sz="2200" dirty="0" smtClean="0"/>
              <a:t> 11,384,677</a:t>
            </a:r>
            <a:br>
              <a:rPr lang="en-US" sz="2200" dirty="0" smtClean="0"/>
            </a:br>
            <a:r>
              <a:rPr lang="en-US" sz="2200" dirty="0" smtClean="0"/>
              <a:t>Total 240,679,159</a:t>
            </a:r>
            <a:br>
              <a:rPr lang="en-US" sz="2200" dirty="0" smtClean="0"/>
            </a:br>
            <a:r>
              <a:rPr lang="en-US" sz="2200" dirty="0" err="1" smtClean="0"/>
              <a:t>Teledensity</a:t>
            </a:r>
            <a:r>
              <a:rPr lang="en-US" sz="2200" dirty="0" smtClean="0"/>
              <a:t>: 96.08%</a:t>
            </a:r>
          </a:p>
          <a:p>
            <a:pPr lvl="0"/>
            <a:endParaRPr lang="en-US" i="1" dirty="0" smtClean="0"/>
          </a:p>
          <a:p>
            <a:pPr lvl="0"/>
            <a:r>
              <a:rPr lang="en-US" sz="2200" b="1" i="1" u="sng" dirty="0" smtClean="0">
                <a:solidFill>
                  <a:srgbClr val="FF0000"/>
                </a:solidFill>
              </a:rPr>
              <a:t>Connected </a:t>
            </a:r>
            <a:r>
              <a:rPr lang="en-US" sz="2200" b="1" i="1" u="sng" dirty="0">
                <a:solidFill>
                  <a:srgbClr val="FF0000"/>
                </a:solidFill>
              </a:rPr>
              <a:t>Lines in Nigeria as at September 2014</a:t>
            </a:r>
            <a:endParaRPr lang="en-US" sz="2200" dirty="0">
              <a:solidFill>
                <a:srgbClr val="FF0000"/>
              </a:solidFill>
            </a:endParaRPr>
          </a:p>
          <a:p>
            <a:pPr lvl="0"/>
            <a:r>
              <a:rPr lang="en-US" i="1" dirty="0"/>
              <a:t>Fixed Wired/Wireless Lines:</a:t>
            </a:r>
            <a:r>
              <a:rPr lang="en-US" dirty="0"/>
              <a:t> </a:t>
            </a:r>
            <a:r>
              <a:rPr lang="en-US" b="1" dirty="0"/>
              <a:t>362,962</a:t>
            </a:r>
            <a:r>
              <a:rPr lang="en-US" dirty="0"/>
              <a:t> (Sept 2014) </a:t>
            </a:r>
          </a:p>
          <a:p>
            <a:pPr lvl="0"/>
            <a:r>
              <a:rPr lang="en-US" i="1" dirty="0"/>
              <a:t>Mobile Cellular (GSM) connected lines:</a:t>
            </a:r>
            <a:r>
              <a:rPr lang="en-US" dirty="0"/>
              <a:t> </a:t>
            </a:r>
            <a:r>
              <a:rPr lang="en-US" b="1" dirty="0"/>
              <a:t>179,973,274</a:t>
            </a:r>
            <a:r>
              <a:rPr lang="en-US" dirty="0"/>
              <a:t> (Sept 2014) </a:t>
            </a:r>
          </a:p>
          <a:p>
            <a:pPr lvl="0"/>
            <a:r>
              <a:rPr lang="en-US" i="1" dirty="0"/>
              <a:t>Mobile (CDMA) connected lines:</a:t>
            </a:r>
            <a:r>
              <a:rPr lang="en-US" dirty="0"/>
              <a:t> </a:t>
            </a:r>
            <a:r>
              <a:rPr lang="en-US" b="1" dirty="0"/>
              <a:t>3,812,184</a:t>
            </a:r>
            <a:r>
              <a:rPr lang="en-US" dirty="0"/>
              <a:t> (Sept 2014) </a:t>
            </a:r>
          </a:p>
          <a:p>
            <a:pPr lvl="0"/>
            <a:r>
              <a:rPr lang="en-US" dirty="0"/>
              <a:t>Total </a:t>
            </a:r>
            <a:r>
              <a:rPr lang="en-US" b="1" dirty="0"/>
              <a:t>184,148,420</a:t>
            </a:r>
            <a:endParaRPr lang="en-US" dirty="0"/>
          </a:p>
          <a:p>
            <a:endParaRPr lang="en-US" dirty="0"/>
          </a:p>
        </p:txBody>
      </p:sp>
    </p:spTree>
    <p:extLst>
      <p:ext uri="{BB962C8B-B14F-4D97-AF65-F5344CB8AC3E}">
        <p14:creationId xmlns:p14="http://schemas.microsoft.com/office/powerpoint/2010/main" val="2983554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229600" cy="5257800"/>
          </a:xfrm>
        </p:spPr>
        <p:txBody>
          <a:bodyPr>
            <a:normAutofit fontScale="77500" lnSpcReduction="20000"/>
          </a:bodyPr>
          <a:lstStyle/>
          <a:p>
            <a:pPr lvl="0"/>
            <a:r>
              <a:rPr lang="en-US" sz="2600" b="1" i="1" u="sng" dirty="0" smtClean="0">
                <a:solidFill>
                  <a:srgbClr val="FF0000"/>
                </a:solidFill>
              </a:rPr>
              <a:t>Active Lines in Nigeria as at Sept 2014</a:t>
            </a:r>
          </a:p>
          <a:p>
            <a:pPr marL="0" lvl="0" indent="0">
              <a:buNone/>
            </a:pPr>
            <a:endParaRPr lang="en-US" sz="2600" b="1" dirty="0" smtClean="0">
              <a:solidFill>
                <a:srgbClr val="FF0000"/>
              </a:solidFill>
            </a:endParaRPr>
          </a:p>
          <a:p>
            <a:pPr lvl="0"/>
            <a:r>
              <a:rPr lang="en-US" sz="2600" i="1" dirty="0" smtClean="0"/>
              <a:t>Fixed Wired/Wireless Lines:</a:t>
            </a:r>
            <a:r>
              <a:rPr lang="en-US" sz="2600" dirty="0" smtClean="0"/>
              <a:t> </a:t>
            </a:r>
            <a:r>
              <a:rPr lang="en-US" sz="2600" b="1" dirty="0" smtClean="0"/>
              <a:t>190,719</a:t>
            </a:r>
            <a:r>
              <a:rPr lang="en-US" sz="2600" dirty="0" smtClean="0"/>
              <a:t> (Sept 2014) </a:t>
            </a:r>
          </a:p>
          <a:p>
            <a:pPr lvl="0"/>
            <a:r>
              <a:rPr lang="en-US" sz="2600" i="1" dirty="0" smtClean="0"/>
              <a:t>Mobile Cellular (GSM) connected lines:</a:t>
            </a:r>
            <a:r>
              <a:rPr lang="en-US" sz="2600" dirty="0" smtClean="0"/>
              <a:t> </a:t>
            </a:r>
            <a:r>
              <a:rPr lang="en-US" sz="2600" b="1" dirty="0" smtClean="0"/>
              <a:t>131,910,228</a:t>
            </a:r>
            <a:r>
              <a:rPr lang="en-US" sz="2600" dirty="0" smtClean="0"/>
              <a:t> (Sept 2014) </a:t>
            </a:r>
          </a:p>
          <a:p>
            <a:pPr lvl="0"/>
            <a:r>
              <a:rPr lang="en-US" sz="2600" i="1" dirty="0" smtClean="0"/>
              <a:t>Mobile (CDMA) connected lines:</a:t>
            </a:r>
            <a:r>
              <a:rPr lang="en-US" sz="2600" dirty="0" smtClean="0"/>
              <a:t> </a:t>
            </a:r>
            <a:r>
              <a:rPr lang="en-US" sz="2600" b="1" dirty="0" smtClean="0"/>
              <a:t>2,406,382</a:t>
            </a:r>
            <a:r>
              <a:rPr lang="en-US" sz="2600" dirty="0" smtClean="0"/>
              <a:t> (Sept 2014) </a:t>
            </a:r>
          </a:p>
          <a:p>
            <a:pPr lvl="0"/>
            <a:r>
              <a:rPr lang="en-US" sz="2600" dirty="0" smtClean="0"/>
              <a:t>Total </a:t>
            </a:r>
            <a:r>
              <a:rPr lang="en-US" sz="2600" b="1" dirty="0" smtClean="0"/>
              <a:t>134,507,329</a:t>
            </a:r>
            <a:endParaRPr lang="en-US" sz="2600" dirty="0" smtClean="0"/>
          </a:p>
          <a:p>
            <a:pPr lvl="0"/>
            <a:r>
              <a:rPr lang="en-US" sz="2600" dirty="0" smtClean="0"/>
              <a:t>Number of Subscribers:  </a:t>
            </a:r>
            <a:r>
              <a:rPr lang="en-US" sz="2600" b="1" dirty="0" smtClean="0"/>
              <a:t>134,507,196  (Sept 2014)</a:t>
            </a:r>
            <a:endParaRPr lang="en-US" sz="2600" dirty="0" smtClean="0"/>
          </a:p>
          <a:p>
            <a:pPr lvl="0"/>
            <a:r>
              <a:rPr lang="en-US" sz="2600" dirty="0" err="1" smtClean="0"/>
              <a:t>Teledensity</a:t>
            </a:r>
            <a:r>
              <a:rPr lang="en-US" sz="2600" dirty="0" smtClean="0"/>
              <a:t>:  </a:t>
            </a:r>
            <a:r>
              <a:rPr lang="en-US" sz="2600" b="1" dirty="0" smtClean="0"/>
              <a:t>96.08%</a:t>
            </a:r>
          </a:p>
          <a:p>
            <a:pPr marL="0" lvl="0" indent="0">
              <a:buNone/>
            </a:pPr>
            <a:endParaRPr lang="en-US" sz="2600" b="1" dirty="0"/>
          </a:p>
          <a:p>
            <a:r>
              <a:rPr lang="en-US" sz="2600" dirty="0"/>
              <a:t>It seems there is capacity to accommodate all the subscribers in Nigeria, and then what are the issues in meeting the Consumers expectations? </a:t>
            </a:r>
          </a:p>
          <a:p>
            <a:pPr lvl="0"/>
            <a:endParaRPr lang="en-US" sz="2600" dirty="0" smtClean="0"/>
          </a:p>
          <a:p>
            <a:pPr marL="0" indent="0">
              <a:buNone/>
            </a:pPr>
            <a:r>
              <a:rPr lang="en-US" dirty="0" smtClean="0"/>
              <a:t> </a:t>
            </a:r>
            <a:endParaRPr lang="en-US" dirty="0" smtClean="0">
              <a:effectLst/>
            </a:endParaRPr>
          </a:p>
          <a:p>
            <a:endParaRPr lang="en-US" dirty="0"/>
          </a:p>
        </p:txBody>
      </p:sp>
    </p:spTree>
    <p:extLst>
      <p:ext uri="{BB962C8B-B14F-4D97-AF65-F5344CB8AC3E}">
        <p14:creationId xmlns:p14="http://schemas.microsoft.com/office/powerpoint/2010/main" val="12684689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US" sz="2000" b="1" dirty="0" smtClean="0">
                <a:solidFill>
                  <a:srgbClr val="FF0000"/>
                </a:solidFill>
              </a:rPr>
              <a:t>Service </a:t>
            </a:r>
            <a:r>
              <a:rPr lang="en-US" sz="2000" b="1" dirty="0">
                <a:solidFill>
                  <a:srgbClr val="FF0000"/>
                </a:solidFill>
              </a:rPr>
              <a:t>Providers Challenges</a:t>
            </a:r>
            <a:r>
              <a:rPr lang="en-US" sz="2000" dirty="0"/>
              <a:t>:  </a:t>
            </a:r>
            <a:r>
              <a:rPr lang="en-US" sz="2000" dirty="0" smtClean="0"/>
              <a:t>These are into </a:t>
            </a:r>
            <a:r>
              <a:rPr lang="en-US" sz="2000" dirty="0"/>
              <a:t>two parts, Internal and External Challenges.</a:t>
            </a:r>
          </a:p>
          <a:p>
            <a:r>
              <a:rPr lang="en-US" sz="2000" b="1" dirty="0">
                <a:solidFill>
                  <a:srgbClr val="FF0000"/>
                </a:solidFill>
              </a:rPr>
              <a:t>Internal Challenges</a:t>
            </a:r>
            <a:r>
              <a:rPr lang="en-US" sz="2000" dirty="0"/>
              <a:t>:</a:t>
            </a:r>
          </a:p>
          <a:p>
            <a:pPr lvl="0"/>
            <a:r>
              <a:rPr lang="en-US" sz="2000" b="1" dirty="0">
                <a:solidFill>
                  <a:srgbClr val="FF0000"/>
                </a:solidFill>
              </a:rPr>
              <a:t>Down Time Period</a:t>
            </a:r>
            <a:r>
              <a:rPr lang="en-US" sz="2000" dirty="0"/>
              <a:t>; Equipment failure, technology can fail any time and once it fails, then you start to trace the problems and this can take several hours to rectify.</a:t>
            </a:r>
          </a:p>
          <a:p>
            <a:pPr lvl="0"/>
            <a:r>
              <a:rPr lang="en-US" sz="2000" b="1" dirty="0">
                <a:solidFill>
                  <a:srgbClr val="FF0000"/>
                </a:solidFill>
              </a:rPr>
              <a:t>Equipment Upgrade</a:t>
            </a:r>
            <a:r>
              <a:rPr lang="en-US" sz="2000" dirty="0"/>
              <a:t>; Networks are technology driven operation; there are needs to upgrade equipment from time to time.</a:t>
            </a:r>
          </a:p>
          <a:p>
            <a:pPr lvl="0"/>
            <a:r>
              <a:rPr lang="en-US" sz="2000" b="1" dirty="0">
                <a:solidFill>
                  <a:srgbClr val="FF0000"/>
                </a:solidFill>
              </a:rPr>
              <a:t>Internal Bureaucracy</a:t>
            </a:r>
            <a:r>
              <a:rPr lang="en-US" sz="2000" b="1" dirty="0"/>
              <a:t>:  </a:t>
            </a:r>
            <a:r>
              <a:rPr lang="en-US" sz="2000" dirty="0"/>
              <a:t>The time line for</a:t>
            </a:r>
            <a:r>
              <a:rPr lang="en-US" sz="2000" b="1" dirty="0"/>
              <a:t> </a:t>
            </a:r>
            <a:r>
              <a:rPr lang="en-US" sz="2000" dirty="0"/>
              <a:t>taking decisions, to get approval to perform certain functions may not come at the right time or as need be.</a:t>
            </a:r>
          </a:p>
          <a:p>
            <a:endParaRPr lang="en-US" sz="2400" dirty="0"/>
          </a:p>
        </p:txBody>
      </p:sp>
    </p:spTree>
    <p:extLst>
      <p:ext uri="{BB962C8B-B14F-4D97-AF65-F5344CB8AC3E}">
        <p14:creationId xmlns:p14="http://schemas.microsoft.com/office/powerpoint/2010/main" val="1380147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Autofit/>
          </a:bodyPr>
          <a:lstStyle/>
          <a:p>
            <a:endParaRPr lang="en-US" sz="2000" b="1" dirty="0" smtClean="0">
              <a:solidFill>
                <a:srgbClr val="FF0000"/>
              </a:solidFill>
            </a:endParaRPr>
          </a:p>
          <a:p>
            <a:endParaRPr lang="en-US" sz="2000" b="1" dirty="0">
              <a:solidFill>
                <a:srgbClr val="FF0000"/>
              </a:solidFill>
            </a:endParaRPr>
          </a:p>
          <a:p>
            <a:r>
              <a:rPr lang="en-US" sz="2000" b="1" dirty="0" smtClean="0">
                <a:solidFill>
                  <a:srgbClr val="FF0000"/>
                </a:solidFill>
              </a:rPr>
              <a:t>External </a:t>
            </a:r>
            <a:r>
              <a:rPr lang="en-US" sz="2000" b="1" dirty="0">
                <a:solidFill>
                  <a:srgbClr val="FF0000"/>
                </a:solidFill>
              </a:rPr>
              <a:t>Challenges</a:t>
            </a:r>
            <a:r>
              <a:rPr lang="en-US" sz="2000" b="1" dirty="0" smtClean="0"/>
              <a:t>:</a:t>
            </a:r>
          </a:p>
          <a:p>
            <a:pPr lvl="0" algn="just"/>
            <a:r>
              <a:rPr lang="en-US" sz="2000" b="1" dirty="0" smtClean="0">
                <a:solidFill>
                  <a:srgbClr val="FF0000"/>
                </a:solidFill>
              </a:rPr>
              <a:t>Multiple </a:t>
            </a:r>
            <a:r>
              <a:rPr lang="en-US" sz="2000" b="1" dirty="0">
                <a:solidFill>
                  <a:srgbClr val="FF0000"/>
                </a:solidFill>
              </a:rPr>
              <a:t>Taxation and Regulation </a:t>
            </a:r>
            <a:r>
              <a:rPr lang="en-US" sz="2000" dirty="0"/>
              <a:t>by myriad Ministries, Departments and Agencies of the Federal, State and Local Governments.</a:t>
            </a:r>
            <a:r>
              <a:rPr lang="en-US" sz="2000" b="1" dirty="0"/>
              <a:t>  </a:t>
            </a:r>
            <a:r>
              <a:rPr lang="en-US" sz="2000" dirty="0"/>
              <a:t>We note that these interventions increase considerable the lead time to roll out and costs of deploying such infrastructure. </a:t>
            </a:r>
          </a:p>
          <a:p>
            <a:pPr lvl="1" algn="just"/>
            <a:r>
              <a:rPr lang="en-US" sz="2000" b="1" dirty="0">
                <a:solidFill>
                  <a:srgbClr val="FF0000"/>
                </a:solidFill>
              </a:rPr>
              <a:t>Security Challenges</a:t>
            </a:r>
            <a:r>
              <a:rPr lang="en-US" sz="2000" dirty="0">
                <a:solidFill>
                  <a:srgbClr val="FF0000"/>
                </a:solidFill>
              </a:rPr>
              <a:t> </a:t>
            </a:r>
            <a:r>
              <a:rPr lang="en-US" sz="2000" dirty="0"/>
              <a:t>(theft, </a:t>
            </a:r>
            <a:r>
              <a:rPr lang="en-US" sz="2000" dirty="0" err="1"/>
              <a:t>vandalisation</a:t>
            </a:r>
            <a:r>
              <a:rPr lang="en-US" sz="2000" dirty="0"/>
              <a:t> and sabotage of network equipment, </a:t>
            </a:r>
            <a:r>
              <a:rPr lang="en-US" sz="2000" dirty="0" err="1"/>
              <a:t>etc</a:t>
            </a:r>
            <a:r>
              <a:rPr lang="en-US" sz="2000" dirty="0"/>
              <a:t>) impede our capacity to carry out timely equipment upgrades contributing to protracted site deployment timelines. </a:t>
            </a:r>
          </a:p>
          <a:p>
            <a:pPr lvl="1" algn="just"/>
            <a:r>
              <a:rPr lang="en-US" sz="2000" b="1" dirty="0">
                <a:solidFill>
                  <a:srgbClr val="FF0000"/>
                </a:solidFill>
              </a:rPr>
              <a:t>Power Issues </a:t>
            </a:r>
            <a:r>
              <a:rPr lang="en-US" sz="2000" b="1" dirty="0"/>
              <a:t>: </a:t>
            </a:r>
            <a:r>
              <a:rPr lang="en-US" sz="2000" dirty="0"/>
              <a:t>The huge amount spent on diesel, generating sets and other associated expenses could otherwise be spent on network investment towards the provision of qualitative services to Nigerians. </a:t>
            </a:r>
          </a:p>
          <a:p>
            <a:pPr lvl="1" algn="just"/>
            <a:r>
              <a:rPr lang="en-US" sz="2000" b="1" dirty="0">
                <a:solidFill>
                  <a:srgbClr val="FF0000"/>
                </a:solidFill>
              </a:rPr>
              <a:t>Community Issues</a:t>
            </a:r>
            <a:r>
              <a:rPr lang="en-US" sz="2000" b="1" dirty="0"/>
              <a:t>: </a:t>
            </a:r>
            <a:r>
              <a:rPr lang="en-US" sz="2000" dirty="0"/>
              <a:t>agitation and militancy across the six geopolitical zones restricts rollout, constraints maintenance &amp; refueling of sites</a:t>
            </a:r>
            <a:r>
              <a:rPr lang="en-US" sz="2000" dirty="0" smtClean="0"/>
              <a:t>.</a:t>
            </a:r>
          </a:p>
          <a:p>
            <a:pPr marL="457200" lvl="1" indent="0" algn="just">
              <a:buNone/>
            </a:pPr>
            <a:r>
              <a:rPr lang="en-US" sz="2000" dirty="0" smtClean="0"/>
              <a:t> </a:t>
            </a:r>
            <a:endParaRPr lang="en-US" sz="2000" dirty="0"/>
          </a:p>
          <a:p>
            <a:pPr algn="just"/>
            <a:endParaRPr lang="en-US" sz="2000" dirty="0"/>
          </a:p>
        </p:txBody>
      </p:sp>
    </p:spTree>
    <p:extLst>
      <p:ext uri="{BB962C8B-B14F-4D97-AF65-F5344CB8AC3E}">
        <p14:creationId xmlns:p14="http://schemas.microsoft.com/office/powerpoint/2010/main" val="2658742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199"/>
          </a:xfrm>
        </p:spPr>
        <p:txBody>
          <a:bodyPr>
            <a:normAutofit fontScale="92500" lnSpcReduction="10000"/>
          </a:bodyPr>
          <a:lstStyle/>
          <a:p>
            <a:pPr algn="just"/>
            <a:endParaRPr lang="en-US" dirty="0" smtClean="0"/>
          </a:p>
          <a:p>
            <a:pPr algn="just"/>
            <a:endParaRPr lang="en-US" dirty="0"/>
          </a:p>
          <a:p>
            <a:pPr algn="just"/>
            <a:r>
              <a:rPr lang="en-US" dirty="0" smtClean="0"/>
              <a:t>These </a:t>
            </a:r>
            <a:r>
              <a:rPr lang="en-US" dirty="0"/>
              <a:t>challenges seriously affect </a:t>
            </a:r>
            <a:r>
              <a:rPr lang="en-US" dirty="0" smtClean="0"/>
              <a:t>operators’ </a:t>
            </a:r>
            <a:r>
              <a:rPr lang="en-US" dirty="0"/>
              <a:t>ability to deliver the desired Grade of Service across the Federation. </a:t>
            </a:r>
          </a:p>
          <a:p>
            <a:pPr algn="just"/>
            <a:r>
              <a:rPr lang="en-US" dirty="0" smtClean="0"/>
              <a:t>However</a:t>
            </a:r>
            <a:r>
              <a:rPr lang="en-US" dirty="0"/>
              <a:t>, the Federal Ministry for Communication Technology and the Nigerian Communications Commission has taken some steps to alleviate some of the challenges like</a:t>
            </a:r>
            <a:r>
              <a:rPr lang="en-US" dirty="0" smtClean="0"/>
              <a:t>;</a:t>
            </a:r>
          </a:p>
          <a:p>
            <a:pPr marL="0" indent="0" algn="just">
              <a:buNone/>
            </a:pPr>
            <a:endParaRPr lang="en-US" dirty="0" smtClean="0"/>
          </a:p>
          <a:p>
            <a:pPr marL="0" indent="0" algn="just">
              <a:buNone/>
            </a:pPr>
            <a:r>
              <a:rPr lang="en-US" sz="2200" b="1" dirty="0" smtClean="0">
                <a:solidFill>
                  <a:schemeClr val="tx2">
                    <a:lumMod val="50000"/>
                  </a:schemeClr>
                </a:solidFill>
              </a:rPr>
              <a:t>Solutions and Work in Progress</a:t>
            </a:r>
          </a:p>
          <a:p>
            <a:pPr algn="just"/>
            <a:endParaRPr lang="en-US" dirty="0"/>
          </a:p>
          <a:p>
            <a:pPr lvl="0" algn="just"/>
            <a:r>
              <a:rPr lang="en-US" b="1" dirty="0">
                <a:solidFill>
                  <a:schemeClr val="tx2">
                    <a:lumMod val="50000"/>
                  </a:schemeClr>
                </a:solidFill>
              </a:rPr>
              <a:t>The Industry Working Group (IWG) on Multiple </a:t>
            </a:r>
            <a:r>
              <a:rPr lang="en-US" b="1" dirty="0" smtClean="0">
                <a:solidFill>
                  <a:schemeClr val="tx2">
                    <a:lumMod val="50000"/>
                  </a:schemeClr>
                </a:solidFill>
              </a:rPr>
              <a:t>Taxations/Regulations; </a:t>
            </a:r>
            <a:r>
              <a:rPr lang="en-US" dirty="0">
                <a:solidFill>
                  <a:schemeClr val="tx1">
                    <a:lumMod val="95000"/>
                    <a:lumOff val="5000"/>
                  </a:schemeClr>
                </a:solidFill>
              </a:rPr>
              <a:t>has been established by the NCC to seeks the discontinuance of illegal taxes/multiple regulations on telecommunication infrastructure as a strategy to deepen ICT Penetration and improve the Quality of Service (</a:t>
            </a:r>
            <a:r>
              <a:rPr lang="en-US" dirty="0" err="1">
                <a:solidFill>
                  <a:schemeClr val="tx1">
                    <a:lumMod val="95000"/>
                    <a:lumOff val="5000"/>
                  </a:schemeClr>
                </a:solidFill>
              </a:rPr>
              <a:t>QoS</a:t>
            </a:r>
            <a:r>
              <a:rPr lang="en-US" dirty="0">
                <a:solidFill>
                  <a:schemeClr val="tx1">
                    <a:lumMod val="95000"/>
                    <a:lumOff val="5000"/>
                  </a:schemeClr>
                </a:solidFill>
              </a:rPr>
              <a:t>), National Security and overall socio-economic development of the country as well as facilitate the designation of such infrastructure as Critical National Infrastructure (CNI).  Similar committee is being spare headed by the Minister for Communication Technology in all the States of the Federation and agreement has been signed with some States. E.g. Lagos and </a:t>
            </a:r>
            <a:r>
              <a:rPr lang="en-US" dirty="0" err="1">
                <a:solidFill>
                  <a:schemeClr val="tx1">
                    <a:lumMod val="95000"/>
                    <a:lumOff val="5000"/>
                  </a:schemeClr>
                </a:solidFill>
              </a:rPr>
              <a:t>Bayelsa</a:t>
            </a:r>
            <a:r>
              <a:rPr lang="en-US" dirty="0">
                <a:solidFill>
                  <a:schemeClr val="tx1">
                    <a:lumMod val="95000"/>
                    <a:lumOff val="5000"/>
                  </a:schemeClr>
                </a:solidFill>
              </a:rPr>
              <a:t> States</a:t>
            </a:r>
          </a:p>
          <a:p>
            <a:pPr marL="0" indent="0" algn="just">
              <a:buNone/>
            </a:pPr>
            <a:endParaRPr lang="en-US" dirty="0"/>
          </a:p>
          <a:p>
            <a:pPr marL="0" indent="0" algn="just">
              <a:buNone/>
            </a:pPr>
            <a:endParaRPr lang="en-US" dirty="0"/>
          </a:p>
          <a:p>
            <a:endParaRPr lang="en-US" dirty="0"/>
          </a:p>
          <a:p>
            <a:endParaRPr lang="en-US" dirty="0"/>
          </a:p>
        </p:txBody>
      </p:sp>
    </p:spTree>
    <p:extLst>
      <p:ext uri="{BB962C8B-B14F-4D97-AF65-F5344CB8AC3E}">
        <p14:creationId xmlns:p14="http://schemas.microsoft.com/office/powerpoint/2010/main" val="3374868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42452"/>
            <a:ext cx="8229600" cy="5577349"/>
          </a:xfrm>
        </p:spPr>
        <p:txBody>
          <a:bodyPr>
            <a:normAutofit fontScale="92500" lnSpcReduction="10000"/>
          </a:bodyPr>
          <a:lstStyle/>
          <a:p>
            <a:pPr lvl="0"/>
            <a:endParaRPr lang="en-US" dirty="0" smtClean="0"/>
          </a:p>
          <a:p>
            <a:pPr marL="0" lvl="0" indent="0">
              <a:buNone/>
            </a:pPr>
            <a:r>
              <a:rPr lang="en-US" dirty="0" smtClean="0"/>
              <a:t> 	The </a:t>
            </a:r>
            <a:r>
              <a:rPr lang="en-US" dirty="0"/>
              <a:t>challenges and conflicts in existing legal framework on taxation </a:t>
            </a:r>
            <a:r>
              <a:rPr lang="en-US" dirty="0" smtClean="0"/>
              <a:t>	are </a:t>
            </a:r>
            <a:r>
              <a:rPr lang="en-US" dirty="0"/>
              <a:t>being addressed by the Joint Tax Board (JTB). For example: </a:t>
            </a:r>
            <a:r>
              <a:rPr lang="en-US" dirty="0" smtClean="0"/>
              <a:t>	conflicting </a:t>
            </a:r>
            <a:r>
              <a:rPr lang="en-US" dirty="0"/>
              <a:t>demands for same and similar requirements by Federal </a:t>
            </a:r>
            <a:r>
              <a:rPr lang="en-US" dirty="0" smtClean="0"/>
              <a:t>	and </a:t>
            </a:r>
            <a:r>
              <a:rPr lang="en-US" dirty="0"/>
              <a:t>State </a:t>
            </a:r>
            <a:r>
              <a:rPr lang="en-US" dirty="0" smtClean="0"/>
              <a:t>Governments</a:t>
            </a:r>
            <a:endParaRPr lang="en-US" b="1" dirty="0"/>
          </a:p>
          <a:p>
            <a:pPr marL="0" lvl="0" indent="0">
              <a:buNone/>
            </a:pPr>
            <a:endParaRPr lang="en-US" b="1" dirty="0"/>
          </a:p>
          <a:p>
            <a:pPr lvl="0"/>
            <a:r>
              <a:rPr lang="en-US" b="1" dirty="0" smtClean="0">
                <a:solidFill>
                  <a:schemeClr val="tx1">
                    <a:lumMod val="95000"/>
                    <a:lumOff val="5000"/>
                  </a:schemeClr>
                </a:solidFill>
              </a:rPr>
              <a:t>Collocation Regulation</a:t>
            </a:r>
            <a:r>
              <a:rPr lang="en-US" b="1" dirty="0" smtClean="0">
                <a:solidFill>
                  <a:srgbClr val="FF0000"/>
                </a:solidFill>
              </a:rPr>
              <a:t>: </a:t>
            </a:r>
            <a:r>
              <a:rPr lang="en-US" dirty="0" smtClean="0"/>
              <a:t>With the help of the</a:t>
            </a:r>
            <a:r>
              <a:rPr lang="en-US" b="1" dirty="0" smtClean="0"/>
              <a:t> </a:t>
            </a:r>
            <a:r>
              <a:rPr lang="en-US" dirty="0" smtClean="0"/>
              <a:t>collocation companies, telecommunication Operators are now collocating their infrastructures.  More operators now embraced collocation as one of the factors for better service delivery. </a:t>
            </a:r>
          </a:p>
          <a:p>
            <a:pPr lvl="0"/>
            <a:endParaRPr lang="en-US" dirty="0" smtClean="0"/>
          </a:p>
          <a:p>
            <a:pPr lvl="0"/>
            <a:r>
              <a:rPr lang="en-US" b="1" u="sng" dirty="0">
                <a:solidFill>
                  <a:schemeClr val="tx1">
                    <a:lumMod val="95000"/>
                    <a:lumOff val="5000"/>
                  </a:schemeClr>
                </a:solidFill>
              </a:rPr>
              <a:t>Education Campaigns and Capacity Building for MDAs</a:t>
            </a:r>
            <a:r>
              <a:rPr lang="en-US" b="1" u="sng" dirty="0"/>
              <a:t>:</a:t>
            </a:r>
            <a:r>
              <a:rPr lang="en-US" dirty="0"/>
              <a:t> ALTON recommends that there should be instituted awareness-building/education scheme targeted at the multiplicity of MDAs, Heads of same and the public. The focus of the campaign would be to develop in individuals and their respective organizations an appreciation for the benefits to socio-economic development engendered by the telecoms industry. We are happy that the NCC is massively doing the campaign now.  ALTON commended the NCC management for this project.  </a:t>
            </a:r>
          </a:p>
          <a:p>
            <a:endParaRPr lang="en-US" dirty="0"/>
          </a:p>
        </p:txBody>
      </p:sp>
    </p:spTree>
    <p:extLst>
      <p:ext uri="{BB962C8B-B14F-4D97-AF65-F5344CB8AC3E}">
        <p14:creationId xmlns:p14="http://schemas.microsoft.com/office/powerpoint/2010/main" val="1749578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399"/>
          </a:xfrm>
        </p:spPr>
        <p:txBody>
          <a:bodyPr>
            <a:normAutofit fontScale="85000" lnSpcReduction="20000"/>
          </a:bodyPr>
          <a:lstStyle/>
          <a:p>
            <a:pPr marL="0" lvl="0" indent="0">
              <a:buNone/>
            </a:pPr>
            <a:endParaRPr lang="en-US" sz="2100" b="1" dirty="0">
              <a:solidFill>
                <a:schemeClr val="tx1">
                  <a:lumMod val="95000"/>
                  <a:lumOff val="5000"/>
                </a:schemeClr>
              </a:solidFill>
            </a:endParaRPr>
          </a:p>
          <a:p>
            <a:pPr lvl="0"/>
            <a:r>
              <a:rPr lang="en-US" sz="2100" b="1" dirty="0" smtClean="0">
                <a:solidFill>
                  <a:schemeClr val="tx1">
                    <a:lumMod val="95000"/>
                    <a:lumOff val="5000"/>
                  </a:schemeClr>
                </a:solidFill>
              </a:rPr>
              <a:t>The </a:t>
            </a:r>
            <a:r>
              <a:rPr lang="en-US" sz="2100" b="1" dirty="0">
                <a:solidFill>
                  <a:schemeClr val="tx1">
                    <a:lumMod val="95000"/>
                    <a:lumOff val="5000"/>
                  </a:schemeClr>
                </a:solidFill>
              </a:rPr>
              <a:t>Broadband </a:t>
            </a:r>
            <a:r>
              <a:rPr lang="en-US" sz="2100" b="1" dirty="0" smtClean="0">
                <a:solidFill>
                  <a:schemeClr val="tx1">
                    <a:lumMod val="95000"/>
                    <a:lumOff val="5000"/>
                  </a:schemeClr>
                </a:solidFill>
              </a:rPr>
              <a:t>Development Council</a:t>
            </a:r>
            <a:r>
              <a:rPr lang="en-US" sz="2100" dirty="0"/>
              <a:t>. </a:t>
            </a:r>
            <a:r>
              <a:rPr lang="en-US" sz="2100" dirty="0" smtClean="0"/>
              <a:t>This was established early this year to create a road map for better distribution and penetration of broadband in Nigeria.  A document titled;</a:t>
            </a:r>
            <a:r>
              <a:rPr lang="en-US" sz="2100" dirty="0"/>
              <a:t> </a:t>
            </a:r>
            <a:r>
              <a:rPr lang="en-US" sz="2100" i="1" dirty="0"/>
              <a:t>Nigeria's National Broadband 2013 </a:t>
            </a:r>
            <a:r>
              <a:rPr lang="en-US" sz="2100" i="1" dirty="0" smtClean="0"/>
              <a:t>– 2018 is a guide towards the achievement of the project.</a:t>
            </a:r>
          </a:p>
          <a:p>
            <a:r>
              <a:rPr lang="en-US" sz="2100" b="1" i="1" dirty="0" smtClean="0">
                <a:solidFill>
                  <a:schemeClr val="tx1">
                    <a:lumMod val="95000"/>
                    <a:lumOff val="5000"/>
                  </a:schemeClr>
                </a:solidFill>
              </a:rPr>
              <a:t>Number Portability</a:t>
            </a:r>
            <a:r>
              <a:rPr lang="en-US" sz="2100" b="1" i="1" dirty="0" smtClean="0">
                <a:solidFill>
                  <a:srgbClr val="FF0000"/>
                </a:solidFill>
              </a:rPr>
              <a:t>:</a:t>
            </a:r>
            <a:r>
              <a:rPr lang="en-US" sz="2100" i="1" dirty="0" smtClean="0"/>
              <a:t> </a:t>
            </a:r>
            <a:r>
              <a:rPr lang="en-US" sz="2100" dirty="0"/>
              <a:t>The scheme, which was introduced in April, last year, is aimed at enabling telecom subscribers choose the networks that can provide them with the most effective services</a:t>
            </a:r>
            <a:r>
              <a:rPr lang="en-US" sz="2100" dirty="0" smtClean="0"/>
              <a:t>. </a:t>
            </a:r>
            <a:r>
              <a:rPr lang="en-US" sz="2100" dirty="0"/>
              <a:t>T</a:t>
            </a:r>
            <a:r>
              <a:rPr lang="en-US" sz="2100" dirty="0" smtClean="0"/>
              <a:t>he </a:t>
            </a:r>
            <a:r>
              <a:rPr lang="en-US" sz="2100" dirty="0"/>
              <a:t>scheme had deepened competition among service providers and led to innovative services.</a:t>
            </a:r>
          </a:p>
          <a:p>
            <a:r>
              <a:rPr lang="en-US" sz="2100" dirty="0" smtClean="0"/>
              <a:t>According to Mr. </a:t>
            </a:r>
            <a:r>
              <a:rPr lang="en-US" sz="2100" dirty="0" err="1" smtClean="0"/>
              <a:t>Ojobo</a:t>
            </a:r>
            <a:r>
              <a:rPr lang="en-US" sz="2100" dirty="0" smtClean="0"/>
              <a:t> of NCC said “the </a:t>
            </a:r>
            <a:r>
              <a:rPr lang="en-US" sz="2100" dirty="0"/>
              <a:t>scheme also enthroned the consumer as the king in the </a:t>
            </a:r>
            <a:r>
              <a:rPr lang="en-US" sz="2100" dirty="0" smtClean="0"/>
              <a:t>marketplace”. The Nation Newspaper July 21, 2014</a:t>
            </a:r>
            <a:endParaRPr lang="en-US" sz="2100" dirty="0"/>
          </a:p>
          <a:p>
            <a:r>
              <a:rPr lang="en-US" sz="2100" b="1" dirty="0" smtClean="0">
                <a:solidFill>
                  <a:schemeClr val="tx1">
                    <a:lumMod val="95000"/>
                    <a:lumOff val="5000"/>
                  </a:schemeClr>
                </a:solidFill>
              </a:rPr>
              <a:t>Customer Care </a:t>
            </a:r>
            <a:r>
              <a:rPr lang="en-US" sz="2100" b="1" dirty="0" err="1" smtClean="0">
                <a:solidFill>
                  <a:schemeClr val="tx1">
                    <a:lumMod val="95000"/>
                    <a:lumOff val="5000"/>
                  </a:schemeClr>
                </a:solidFill>
              </a:rPr>
              <a:t>Centres</a:t>
            </a:r>
            <a:r>
              <a:rPr lang="en-US" sz="2100" dirty="0" smtClean="0"/>
              <a:t>:</a:t>
            </a:r>
            <a:r>
              <a:rPr lang="en-US" sz="2100" dirty="0"/>
              <a:t>  Amid complaints that many consumers find it difficult to access the customer support services of telecoms operators, the Nigerian Communications Commission (NCC) has taken steps to take policy action and further regulatory intervention to protect consumers</a:t>
            </a:r>
            <a:r>
              <a:rPr lang="en-US" sz="2100" dirty="0" smtClean="0"/>
              <a:t>. </a:t>
            </a:r>
            <a:r>
              <a:rPr lang="en-US" sz="2100" dirty="0"/>
              <a:t> </a:t>
            </a:r>
            <a:r>
              <a:rPr lang="en-US" sz="2100" dirty="0" smtClean="0"/>
              <a:t>Service Providers have started to provide adequate </a:t>
            </a:r>
            <a:r>
              <a:rPr lang="en-US" sz="2100" dirty="0"/>
              <a:t>customer care services, following a survey </a:t>
            </a:r>
            <a:r>
              <a:rPr lang="en-US" sz="2100" dirty="0" smtClean="0"/>
              <a:t>conducted by the NCC which </a:t>
            </a:r>
            <a:r>
              <a:rPr lang="en-US" sz="2100" dirty="0"/>
              <a:t>showed that the service providers’ customer care help lines were “either not easily accessible or dysfunctional”. </a:t>
            </a:r>
            <a:endParaRPr lang="en-US" sz="2100" dirty="0" smtClean="0"/>
          </a:p>
          <a:p>
            <a:r>
              <a:rPr lang="en-US" dirty="0"/>
              <a:t/>
            </a:r>
            <a:br>
              <a:rPr lang="en-US" dirty="0"/>
            </a:br>
            <a:endParaRPr lang="en-US" dirty="0"/>
          </a:p>
          <a:p>
            <a:endParaRPr lang="en-US" dirty="0"/>
          </a:p>
        </p:txBody>
      </p:sp>
    </p:spTree>
    <p:extLst>
      <p:ext uri="{BB962C8B-B14F-4D97-AF65-F5344CB8AC3E}">
        <p14:creationId xmlns:p14="http://schemas.microsoft.com/office/powerpoint/2010/main" val="1068275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2" y="685801"/>
            <a:ext cx="7677357" cy="5172998"/>
          </a:xfrm>
        </p:spPr>
        <p:txBody>
          <a:bodyPr>
            <a:normAutofit/>
          </a:bodyPr>
          <a:lstStyle/>
          <a:p>
            <a:r>
              <a:rPr lang="en-US" sz="2000" dirty="0"/>
              <a:t>Mrs. </a:t>
            </a:r>
            <a:r>
              <a:rPr lang="en-US" sz="2000" dirty="0" err="1"/>
              <a:t>Bayi</a:t>
            </a:r>
            <a:r>
              <a:rPr lang="en-US" sz="2000" dirty="0"/>
              <a:t> stated that NCC would not accept any shoddy treatment of telecoms consumers and insisted that service providers must address the nagging issue of consumer care help lines “with a great sense of urgency”. </a:t>
            </a:r>
            <a:r>
              <a:rPr lang="en-US" sz="2000" dirty="0" err="1"/>
              <a:t>ThisDay</a:t>
            </a:r>
            <a:r>
              <a:rPr lang="en-US" sz="2000" dirty="0"/>
              <a:t>, 16</a:t>
            </a:r>
            <a:r>
              <a:rPr lang="en-US" sz="2000" baseline="30000" dirty="0"/>
              <a:t>th</a:t>
            </a:r>
            <a:r>
              <a:rPr lang="en-US" sz="2000" dirty="0"/>
              <a:t> June 2014.  Service Providers are doing all within their power to provide and improve on the </a:t>
            </a:r>
            <a:r>
              <a:rPr lang="en-US" sz="2000" dirty="0" smtClean="0"/>
              <a:t>Customer Care Centre's.</a:t>
            </a:r>
          </a:p>
          <a:p>
            <a:endParaRPr lang="en-US" sz="2000" dirty="0"/>
          </a:p>
          <a:p>
            <a:r>
              <a:rPr lang="en-US" sz="2000" b="1" dirty="0" smtClean="0">
                <a:solidFill>
                  <a:schemeClr val="tx1">
                    <a:lumMod val="95000"/>
                    <a:lumOff val="5000"/>
                  </a:schemeClr>
                </a:solidFill>
              </a:rPr>
              <a:t>In Conclusion</a:t>
            </a:r>
            <a:r>
              <a:rPr lang="en-US" sz="2000" dirty="0" smtClean="0"/>
              <a:t>: </a:t>
            </a:r>
            <a:r>
              <a:rPr lang="en-US" sz="2000" dirty="0"/>
              <a:t>It is increasingly apparent that the protraction of administrative processes involved in successfully deploying network sites are hampering networks’ ability to effectively meet their roll-out obligations in a timely manner </a:t>
            </a:r>
            <a:r>
              <a:rPr lang="en-US" sz="2000" dirty="0" smtClean="0"/>
              <a:t>in order to exceed consumer’s </a:t>
            </a:r>
            <a:r>
              <a:rPr lang="en-US" sz="2000" dirty="0"/>
              <a:t>expectation. </a:t>
            </a:r>
          </a:p>
          <a:p>
            <a:endParaRPr lang="en-US" sz="2000" dirty="0"/>
          </a:p>
        </p:txBody>
      </p:sp>
    </p:spTree>
    <p:extLst>
      <p:ext uri="{BB962C8B-B14F-4D97-AF65-F5344CB8AC3E}">
        <p14:creationId xmlns:p14="http://schemas.microsoft.com/office/powerpoint/2010/main" val="922927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381000"/>
            <a:ext cx="7125112" cy="5410200"/>
          </a:xfrm>
        </p:spPr>
        <p:txBody>
          <a:bodyPr>
            <a:noAutofit/>
          </a:bodyPr>
          <a:lstStyle/>
          <a:p>
            <a:r>
              <a:rPr lang="en-US" sz="2400" dirty="0"/>
              <a:t>ALTON believes that streamlining of these procedures into a more concise, efficient format would go a long way towards attaining the best interest of Consumers as they are the </a:t>
            </a:r>
            <a:r>
              <a:rPr lang="en-US" sz="2400" dirty="0" smtClean="0"/>
              <a:t>king!</a:t>
            </a:r>
            <a:endParaRPr lang="en-US" sz="2400" dirty="0"/>
          </a:p>
          <a:p>
            <a:pPr marL="0" indent="0">
              <a:buNone/>
            </a:pPr>
            <a:endParaRPr lang="en-US" sz="3600" dirty="0"/>
          </a:p>
        </p:txBody>
      </p:sp>
    </p:spTree>
    <p:extLst>
      <p:ext uri="{BB962C8B-B14F-4D97-AF65-F5344CB8AC3E}">
        <p14:creationId xmlns:p14="http://schemas.microsoft.com/office/powerpoint/2010/main" val="30624287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1066801"/>
            <a:ext cx="7125112" cy="4343399"/>
          </a:xfrm>
        </p:spPr>
        <p:txBody>
          <a:bodyPr>
            <a:normAutofit/>
          </a:bodyPr>
          <a:lstStyle/>
          <a:p>
            <a:pPr marL="0" indent="0" algn="ctr">
              <a:buNone/>
            </a:pPr>
            <a:r>
              <a:rPr lang="en-US" sz="4000" b="1" dirty="0"/>
              <a:t>Thank you!</a:t>
            </a:r>
          </a:p>
          <a:p>
            <a:pPr marL="0" indent="0" algn="ctr">
              <a:buNone/>
            </a:pPr>
            <a:r>
              <a:rPr lang="en-US" sz="4000" b="1" dirty="0"/>
              <a:t>ALTON</a:t>
            </a:r>
          </a:p>
          <a:p>
            <a:pPr marL="0" indent="0" algn="ctr">
              <a:buNone/>
            </a:pPr>
            <a:r>
              <a:rPr lang="en-US" sz="4000" b="1" dirty="0"/>
              <a:t>2014</a:t>
            </a:r>
          </a:p>
        </p:txBody>
      </p:sp>
    </p:spTree>
    <p:extLst>
      <p:ext uri="{BB962C8B-B14F-4D97-AF65-F5344CB8AC3E}">
        <p14:creationId xmlns:p14="http://schemas.microsoft.com/office/powerpoint/2010/main" val="3764838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endParaRPr lang="en-US" sz="2400" b="1" i="1" dirty="0" smtClean="0">
              <a:solidFill>
                <a:srgbClr val="FF0000"/>
              </a:solidFill>
            </a:endParaRPr>
          </a:p>
          <a:p>
            <a:r>
              <a:rPr lang="en-US" sz="2400" b="1" i="1" dirty="0" smtClean="0">
                <a:solidFill>
                  <a:srgbClr val="FF0000"/>
                </a:solidFill>
              </a:rPr>
              <a:t>Consumer our King</a:t>
            </a:r>
          </a:p>
          <a:p>
            <a:r>
              <a:rPr lang="en-US" sz="2400" dirty="0" smtClean="0"/>
              <a:t>All over the world with no exemption of Nigeria  Customer is king, however the comfort of the king varies from environment to environment, While operators in Nigeria are doing everything humanly possible to make their customers have the best, various environmental challenges are hindering service delivery.</a:t>
            </a:r>
          </a:p>
          <a:p>
            <a:pPr marL="0" indent="0">
              <a:buNone/>
            </a:pPr>
            <a:endParaRPr lang="en-US" sz="2400" dirty="0" smtClean="0"/>
          </a:p>
          <a:p>
            <a:r>
              <a:rPr lang="en-US" sz="2400" b="1" dirty="0" smtClean="0">
                <a:solidFill>
                  <a:srgbClr val="FF0000"/>
                </a:solidFill>
              </a:rPr>
              <a:t>Operators are fully aware of simple demand from consumers, which are;</a:t>
            </a:r>
          </a:p>
          <a:p>
            <a:pPr lvl="0"/>
            <a:r>
              <a:rPr lang="en-US" sz="2400" dirty="0" smtClean="0"/>
              <a:t>Quality of service which is measured as</a:t>
            </a:r>
          </a:p>
          <a:p>
            <a:pPr lvl="1"/>
            <a:r>
              <a:rPr lang="en-US" sz="2400" dirty="0" smtClean="0"/>
              <a:t>Ability to make call</a:t>
            </a:r>
          </a:p>
          <a:p>
            <a:pPr lvl="1"/>
            <a:r>
              <a:rPr lang="en-US" sz="2400" dirty="0" smtClean="0"/>
              <a:t>Ability to retain call</a:t>
            </a:r>
          </a:p>
          <a:p>
            <a:pPr lvl="1"/>
            <a:r>
              <a:rPr lang="en-US" sz="2400" dirty="0" smtClean="0"/>
              <a:t>Ability to hear loud and clear.</a:t>
            </a:r>
          </a:p>
          <a:p>
            <a:pPr lvl="0"/>
            <a:r>
              <a:rPr lang="en-US" sz="2400" dirty="0" smtClean="0"/>
              <a:t>Lower tariff</a:t>
            </a:r>
          </a:p>
          <a:p>
            <a:endParaRPr lang="en-US" sz="1900" dirty="0" smtClean="0"/>
          </a:p>
          <a:p>
            <a:endParaRPr lang="en-US" sz="1900" dirty="0" smtClean="0"/>
          </a:p>
        </p:txBody>
      </p:sp>
    </p:spTree>
    <p:extLst>
      <p:ext uri="{BB962C8B-B14F-4D97-AF65-F5344CB8AC3E}">
        <p14:creationId xmlns:p14="http://schemas.microsoft.com/office/powerpoint/2010/main" val="1784870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2" y="304800"/>
            <a:ext cx="7524957" cy="6019800"/>
          </a:xfrm>
        </p:spPr>
        <p:txBody>
          <a:bodyPr>
            <a:noAutofit/>
          </a:bodyPr>
          <a:lstStyle/>
          <a:p>
            <a:pPr marL="0" indent="0">
              <a:buNone/>
            </a:pPr>
            <a:r>
              <a:rPr lang="en-US" sz="2400" b="1" dirty="0">
                <a:solidFill>
                  <a:srgbClr val="FF0000"/>
                </a:solidFill>
              </a:rPr>
              <a:t>Who is a Consumer?</a:t>
            </a:r>
          </a:p>
          <a:p>
            <a:r>
              <a:rPr lang="en-US" sz="2400" dirty="0"/>
              <a:t>A consumer is a person who uses goods and services for a living. </a:t>
            </a:r>
          </a:p>
          <a:p>
            <a:r>
              <a:rPr lang="en-US" sz="2400" dirty="0"/>
              <a:t>Also a Consumer means a person who is using end products. It could either be a user of finished products or a Customer</a:t>
            </a:r>
            <a:r>
              <a:rPr lang="en-US" sz="2400" dirty="0" smtClean="0"/>
              <a:t>.</a:t>
            </a:r>
          </a:p>
          <a:p>
            <a:r>
              <a:rPr lang="en-US" sz="2400" b="1" dirty="0">
                <a:solidFill>
                  <a:srgbClr val="FF0000"/>
                </a:solidFill>
              </a:rPr>
              <a:t>If this is so, then who is a Customer?</a:t>
            </a:r>
            <a:endParaRPr lang="en-US" sz="2400" dirty="0">
              <a:solidFill>
                <a:srgbClr val="FF0000"/>
              </a:solidFill>
            </a:endParaRPr>
          </a:p>
          <a:p>
            <a:pPr marL="0" indent="0">
              <a:buNone/>
            </a:pPr>
            <a:endParaRPr lang="en-US" sz="2400" dirty="0"/>
          </a:p>
          <a:p>
            <a:pPr algn="just"/>
            <a:r>
              <a:rPr lang="en-US" sz="2400" dirty="0"/>
              <a:t>Customer is a person who is buying a product for a particular goal. Can a Customer be a Consumer? Yes and No.  He/she may be a consumer or may be not. Suppose parents buying ice cream for his </a:t>
            </a:r>
            <a:r>
              <a:rPr lang="en-US" sz="2400" dirty="0" smtClean="0"/>
              <a:t>child, the </a:t>
            </a:r>
            <a:r>
              <a:rPr lang="en-US" sz="2400" dirty="0"/>
              <a:t>child </a:t>
            </a:r>
            <a:r>
              <a:rPr lang="en-US" sz="2400" dirty="0" smtClean="0"/>
              <a:t>is a </a:t>
            </a:r>
            <a:r>
              <a:rPr lang="en-US" sz="2400" dirty="0"/>
              <a:t>consumer, while parents are customer.</a:t>
            </a:r>
          </a:p>
        </p:txBody>
      </p:sp>
    </p:spTree>
    <p:extLst>
      <p:ext uri="{BB962C8B-B14F-4D97-AF65-F5344CB8AC3E}">
        <p14:creationId xmlns:p14="http://schemas.microsoft.com/office/powerpoint/2010/main" val="3214836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800" dirty="0" smtClean="0"/>
              <a:t>If parents buying ice cream for themselves then they are both customer and consumer...</a:t>
            </a:r>
          </a:p>
          <a:p>
            <a:pPr marL="0" indent="0">
              <a:buNone/>
            </a:pPr>
            <a:endParaRPr lang="en-US" sz="2800" dirty="0" smtClean="0"/>
          </a:p>
          <a:p>
            <a:r>
              <a:rPr lang="en-US" sz="2800" dirty="0"/>
              <a:t>The question is ‘’ Are Consumers getting the best services in Nigeria like in other countries?’’ The answer will be </a:t>
            </a:r>
            <a:r>
              <a:rPr lang="en-US" sz="2800" b="1" dirty="0">
                <a:solidFill>
                  <a:schemeClr val="bg1"/>
                </a:solidFill>
              </a:rPr>
              <a:t>YES</a:t>
            </a:r>
            <a:r>
              <a:rPr lang="en-US" sz="2800" dirty="0"/>
              <a:t> under similar environment.</a:t>
            </a:r>
          </a:p>
          <a:p>
            <a:endParaRPr lang="en-US" sz="2800" dirty="0" smtClean="0"/>
          </a:p>
        </p:txBody>
      </p:sp>
    </p:spTree>
    <p:extLst>
      <p:ext uri="{BB962C8B-B14F-4D97-AF65-F5344CB8AC3E}">
        <p14:creationId xmlns:p14="http://schemas.microsoft.com/office/powerpoint/2010/main" val="1634989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Autofit/>
          </a:bodyPr>
          <a:lstStyle/>
          <a:p>
            <a:r>
              <a:rPr lang="en-US" sz="2000" b="1" dirty="0" smtClean="0">
                <a:solidFill>
                  <a:srgbClr val="FF0000"/>
                </a:solidFill>
              </a:rPr>
              <a:t>Now! What is Consumer’s obligation?</a:t>
            </a:r>
          </a:p>
          <a:p>
            <a:r>
              <a:rPr lang="en-US" sz="2000" dirty="0" smtClean="0"/>
              <a:t>The major obligation of a Consumer is to use the product and give feedback where necessary.  However, as a consumer, you have the following rights and privileges attached, which you must insist on.  According to Consumers Protection Council (CPC)</a:t>
            </a:r>
          </a:p>
          <a:p>
            <a:pPr marL="0" indent="0">
              <a:buNone/>
            </a:pPr>
            <a:endParaRPr lang="en-US" sz="2000" dirty="0" smtClean="0"/>
          </a:p>
          <a:p>
            <a:pPr lvl="0"/>
            <a:r>
              <a:rPr lang="en-US" sz="2000" b="1" dirty="0" smtClean="0">
                <a:solidFill>
                  <a:srgbClr val="FF0000"/>
                </a:solidFill>
              </a:rPr>
              <a:t>The </a:t>
            </a:r>
            <a:r>
              <a:rPr lang="en-US" sz="2000" b="1" dirty="0">
                <a:solidFill>
                  <a:srgbClr val="FF0000"/>
                </a:solidFill>
              </a:rPr>
              <a:t>right to Satisfaction of Basic Needs</a:t>
            </a:r>
            <a:r>
              <a:rPr lang="en-US" sz="2000" dirty="0"/>
              <a:t/>
            </a:r>
            <a:br>
              <a:rPr lang="en-US" sz="2000" dirty="0"/>
            </a:br>
            <a:r>
              <a:rPr lang="en-US" sz="2000" dirty="0"/>
              <a:t>Access to basic goods and services necessary for survival, such as food, water, energy, clothing, shelter, health-care, education and sanitation. Goods and services must meet the standard of quality promised such that there is value for money in the purchase.</a:t>
            </a:r>
          </a:p>
          <a:p>
            <a:endParaRPr lang="en-US" sz="2000" dirty="0"/>
          </a:p>
        </p:txBody>
      </p:sp>
    </p:spTree>
    <p:extLst>
      <p:ext uri="{BB962C8B-B14F-4D97-AF65-F5344CB8AC3E}">
        <p14:creationId xmlns:p14="http://schemas.microsoft.com/office/powerpoint/2010/main" val="1618240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10000"/>
          </a:bodyPr>
          <a:lstStyle/>
          <a:p>
            <a:endParaRPr lang="en-US" sz="2400" b="1" dirty="0" smtClean="0"/>
          </a:p>
          <a:p>
            <a:r>
              <a:rPr lang="en-US" sz="2400" b="1" dirty="0" smtClean="0">
                <a:solidFill>
                  <a:srgbClr val="FF0000"/>
                </a:solidFill>
              </a:rPr>
              <a:t>The Right to Safety</a:t>
            </a:r>
            <a:r>
              <a:rPr lang="en-US" sz="2400" dirty="0" smtClean="0"/>
              <a:t/>
            </a:r>
            <a:br>
              <a:rPr lang="en-US" sz="2400" dirty="0" smtClean="0"/>
            </a:br>
            <a:r>
              <a:rPr lang="en-US" sz="2400" dirty="0" smtClean="0"/>
              <a:t>Protection from hazardous products, production processes and services.</a:t>
            </a:r>
          </a:p>
          <a:p>
            <a:r>
              <a:rPr lang="en-US" sz="2400" b="1" dirty="0" smtClean="0">
                <a:solidFill>
                  <a:srgbClr val="FF0000"/>
                </a:solidFill>
              </a:rPr>
              <a:t>The Right to Information</a:t>
            </a:r>
            <a:r>
              <a:rPr lang="en-US" sz="2400" dirty="0" smtClean="0"/>
              <a:t/>
            </a:r>
            <a:br>
              <a:rPr lang="en-US" sz="2400" dirty="0" smtClean="0"/>
            </a:br>
            <a:r>
              <a:rPr lang="en-US" sz="2400" dirty="0" smtClean="0"/>
              <a:t>Provision of information enabling informed consumer choice as well as protection from misleading or inaccurate advertising and labeling.</a:t>
            </a:r>
          </a:p>
          <a:p>
            <a:r>
              <a:rPr lang="en-US" sz="2400" b="1" dirty="0">
                <a:solidFill>
                  <a:srgbClr val="FF0000"/>
                </a:solidFill>
              </a:rPr>
              <a:t>The Right to Choose</a:t>
            </a:r>
            <a:r>
              <a:rPr lang="en-US" sz="2400" dirty="0"/>
              <a:t/>
            </a:r>
            <a:br>
              <a:rPr lang="en-US" sz="2400" dirty="0"/>
            </a:br>
            <a:r>
              <a:rPr lang="en-US" sz="2400" dirty="0"/>
              <a:t>Access to variety of quality products and services at competitive prices.</a:t>
            </a:r>
          </a:p>
          <a:p>
            <a:r>
              <a:rPr lang="en-US" sz="2400" b="1" dirty="0">
                <a:solidFill>
                  <a:srgbClr val="FF0000"/>
                </a:solidFill>
              </a:rPr>
              <a:t>The Right to Redress</a:t>
            </a:r>
            <a:r>
              <a:rPr lang="en-US" sz="2400" dirty="0"/>
              <a:t/>
            </a:r>
            <a:br>
              <a:rPr lang="en-US" sz="2400" dirty="0"/>
            </a:br>
            <a:r>
              <a:rPr lang="en-US" sz="2400" dirty="0"/>
              <a:t>Compensation for misrepresentation, shoddy goods and unsatisfactory public and private services, including the right to adequate legal </a:t>
            </a:r>
            <a:r>
              <a:rPr lang="en-US" sz="2400" dirty="0" smtClean="0"/>
              <a:t>representation. </a:t>
            </a:r>
            <a:r>
              <a:rPr lang="en-US" sz="2400" b="1" dirty="0" smtClean="0">
                <a:solidFill>
                  <a:srgbClr val="0070C0"/>
                </a:solidFill>
              </a:rPr>
              <a:t>Case Study:  Federal </a:t>
            </a:r>
            <a:r>
              <a:rPr lang="en-US" sz="2400" b="1" dirty="0" err="1" smtClean="0">
                <a:solidFill>
                  <a:srgbClr val="0070C0"/>
                </a:solidFill>
              </a:rPr>
              <a:t>Govt</a:t>
            </a:r>
            <a:r>
              <a:rPr lang="en-US" sz="2400" b="1" dirty="0" smtClean="0">
                <a:solidFill>
                  <a:srgbClr val="0070C0"/>
                </a:solidFill>
              </a:rPr>
              <a:t> of Nigeria </a:t>
            </a:r>
            <a:r>
              <a:rPr lang="en-US" sz="2400" b="1" dirty="0" err="1" smtClean="0">
                <a:solidFill>
                  <a:srgbClr val="0070C0"/>
                </a:solidFill>
              </a:rPr>
              <a:t>Vrs</a:t>
            </a:r>
            <a:r>
              <a:rPr lang="en-US" sz="2400" b="1" dirty="0" smtClean="0">
                <a:solidFill>
                  <a:srgbClr val="0070C0"/>
                </a:solidFill>
              </a:rPr>
              <a:t>. Nigerian Bottling Company (Coca Cola)</a:t>
            </a:r>
            <a:endParaRPr lang="en-US" sz="2400" dirty="0" smtClean="0">
              <a:solidFill>
                <a:srgbClr val="0070C0"/>
              </a:solidFill>
            </a:endParaRPr>
          </a:p>
          <a:p>
            <a:endParaRPr lang="en-US" sz="2400" dirty="0" smtClean="0"/>
          </a:p>
          <a:p>
            <a:endParaRPr lang="en-US" dirty="0" smtClean="0"/>
          </a:p>
          <a:p>
            <a:endParaRPr lang="en-US" dirty="0"/>
          </a:p>
        </p:txBody>
      </p:sp>
    </p:spTree>
    <p:extLst>
      <p:ext uri="{BB962C8B-B14F-4D97-AF65-F5344CB8AC3E}">
        <p14:creationId xmlns:p14="http://schemas.microsoft.com/office/powerpoint/2010/main" val="1030965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sz="2600" b="1" dirty="0" smtClean="0">
                <a:solidFill>
                  <a:srgbClr val="FF0000"/>
                </a:solidFill>
              </a:rPr>
              <a:t>The Right to Consumer Education</a:t>
            </a:r>
            <a:r>
              <a:rPr lang="en-US" sz="2600" dirty="0" smtClean="0"/>
              <a:t/>
            </a:r>
            <a:br>
              <a:rPr lang="en-US" sz="2600" dirty="0" smtClean="0"/>
            </a:br>
            <a:r>
              <a:rPr lang="en-US" sz="2600" dirty="0" smtClean="0"/>
              <a:t>Acquisition of the skills required to be an informed consumer throughout life</a:t>
            </a:r>
          </a:p>
          <a:p>
            <a:r>
              <a:rPr lang="en-US" sz="2600" b="1" dirty="0">
                <a:solidFill>
                  <a:srgbClr val="FF0000"/>
                </a:solidFill>
              </a:rPr>
              <a:t>The Right to Consumer Representation</a:t>
            </a:r>
            <a:r>
              <a:rPr lang="en-US" sz="2600" dirty="0"/>
              <a:t/>
            </a:r>
            <a:br>
              <a:rPr lang="en-US" sz="2600" dirty="0"/>
            </a:br>
            <a:r>
              <a:rPr lang="en-US" sz="2600" dirty="0"/>
              <a:t>Advocacy of consumers’ interest and the ability to take part in the formulation of economic and other policies affecting consumers i.e. the right to be heard</a:t>
            </a:r>
          </a:p>
          <a:p>
            <a:r>
              <a:rPr lang="en-US" sz="2600" b="1" dirty="0">
                <a:solidFill>
                  <a:srgbClr val="FF0000"/>
                </a:solidFill>
              </a:rPr>
              <a:t>The Right to a Healthy Environment</a:t>
            </a:r>
            <a:r>
              <a:rPr lang="en-US" sz="2600" dirty="0"/>
              <a:t/>
            </a:r>
            <a:br>
              <a:rPr lang="en-US" sz="2600" dirty="0"/>
            </a:br>
            <a:r>
              <a:rPr lang="en-US" sz="2600" dirty="0"/>
              <a:t>Habitation is a place that is safe for present and future generations and which will enhance the quality of their lives.</a:t>
            </a:r>
          </a:p>
          <a:p>
            <a:endParaRPr lang="en-US" dirty="0"/>
          </a:p>
        </p:txBody>
      </p:sp>
    </p:spTree>
    <p:extLst>
      <p:ext uri="{BB962C8B-B14F-4D97-AF65-F5344CB8AC3E}">
        <p14:creationId xmlns:p14="http://schemas.microsoft.com/office/powerpoint/2010/main" val="94292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2" y="609600"/>
            <a:ext cx="7448757" cy="5791200"/>
          </a:xfrm>
        </p:spPr>
        <p:txBody>
          <a:bodyPr>
            <a:normAutofit/>
          </a:bodyPr>
          <a:lstStyle/>
          <a:p>
            <a:r>
              <a:rPr lang="en-US" sz="2000" b="1" dirty="0">
                <a:solidFill>
                  <a:srgbClr val="FF0000"/>
                </a:solidFill>
              </a:rPr>
              <a:t>Then! Who are the Telecommunications Service Providers?</a:t>
            </a:r>
            <a:endParaRPr lang="en-US" sz="2000" dirty="0">
              <a:solidFill>
                <a:srgbClr val="FF0000"/>
              </a:solidFill>
            </a:endParaRPr>
          </a:p>
          <a:p>
            <a:r>
              <a:rPr lang="en-US" dirty="0"/>
              <a:t>Telecom Service Providers are those that have traditionally provided telephone and similar services to their subscribers.  The Service providers are namely;</a:t>
            </a:r>
          </a:p>
          <a:p>
            <a:pPr lvl="0"/>
            <a:r>
              <a:rPr lang="en-US" dirty="0"/>
              <a:t>The Code Division Multiple Access (CDMA).  They are also call Mobile Fixed Line and wireless</a:t>
            </a:r>
          </a:p>
          <a:p>
            <a:pPr lvl="0"/>
            <a:r>
              <a:rPr lang="en-US" dirty="0"/>
              <a:t> The Global System for Mobile Communication (GSM) </a:t>
            </a:r>
            <a:r>
              <a:rPr lang="en-US" dirty="0" smtClean="0"/>
              <a:t>Mobile.</a:t>
            </a:r>
          </a:p>
          <a:p>
            <a:r>
              <a:rPr lang="en-US" dirty="0"/>
              <a:t>Fixed/Wired Land lines</a:t>
            </a:r>
          </a:p>
          <a:p>
            <a:pPr lvl="0"/>
            <a:r>
              <a:rPr lang="en-US" dirty="0"/>
              <a:t> Cable Service Providers (</a:t>
            </a:r>
            <a:r>
              <a:rPr lang="en-US" dirty="0" err="1"/>
              <a:t>Mainone</a:t>
            </a:r>
            <a:r>
              <a:rPr lang="en-US" dirty="0"/>
              <a:t>, </a:t>
            </a:r>
            <a:r>
              <a:rPr lang="en-US" dirty="0" err="1"/>
              <a:t>Glo</a:t>
            </a:r>
            <a:r>
              <a:rPr lang="en-US" dirty="0"/>
              <a:t> 1, SAT 3, </a:t>
            </a:r>
            <a:r>
              <a:rPr lang="en-US" dirty="0" err="1"/>
              <a:t>etc</a:t>
            </a:r>
            <a:r>
              <a:rPr lang="en-US" dirty="0"/>
              <a:t>)</a:t>
            </a:r>
          </a:p>
          <a:p>
            <a:r>
              <a:rPr lang="en-US" dirty="0"/>
              <a:t>We also have the Internet Service Providers (ISP) and some Value Added Service Providers.</a:t>
            </a:r>
          </a:p>
          <a:p>
            <a:endParaRPr lang="en-US" dirty="0"/>
          </a:p>
          <a:p>
            <a:pPr marL="0" lvl="0" indent="0">
              <a:buNone/>
            </a:pP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177260899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000" dirty="0" smtClean="0"/>
              <a:t>The </a:t>
            </a:r>
            <a:r>
              <a:rPr lang="en-US" sz="2000" dirty="0" smtClean="0"/>
              <a:t>answer is based </a:t>
            </a:r>
            <a:r>
              <a:rPr lang="en-US" sz="2000" dirty="0"/>
              <a:t>on the peculiarity of Nigeria environment, telecom Operators are operating and maintaining </a:t>
            </a:r>
            <a:r>
              <a:rPr lang="en-US" sz="2000" b="1" dirty="0"/>
              <a:t>four </a:t>
            </a:r>
            <a:r>
              <a:rPr lang="en-US" sz="2000" dirty="0"/>
              <a:t>separate networks instead of one; </a:t>
            </a:r>
            <a:br>
              <a:rPr lang="en-US" sz="2000" dirty="0"/>
            </a:br>
            <a:r>
              <a:rPr lang="en-US" sz="2000" b="1" dirty="0">
                <a:solidFill>
                  <a:schemeClr val="accent3">
                    <a:lumMod val="50000"/>
                  </a:schemeClr>
                </a:solidFill>
              </a:rPr>
              <a:t>Power Supply</a:t>
            </a:r>
            <a:r>
              <a:rPr lang="en-US" sz="2000" dirty="0">
                <a:solidFill>
                  <a:schemeClr val="accent3">
                    <a:lumMod val="50000"/>
                  </a:schemeClr>
                </a:solidFill>
              </a:rPr>
              <a:t/>
            </a:r>
            <a:br>
              <a:rPr lang="en-US" sz="2000" dirty="0">
                <a:solidFill>
                  <a:schemeClr val="accent3">
                    <a:lumMod val="50000"/>
                  </a:schemeClr>
                </a:solidFill>
              </a:rPr>
            </a:br>
            <a:r>
              <a:rPr lang="en-US" sz="2000" b="1" dirty="0">
                <a:solidFill>
                  <a:schemeClr val="accent3">
                    <a:lumMod val="50000"/>
                  </a:schemeClr>
                </a:solidFill>
              </a:rPr>
              <a:t>Security and other ancillary Services</a:t>
            </a:r>
            <a:r>
              <a:rPr lang="en-US" sz="2000" dirty="0">
                <a:solidFill>
                  <a:schemeClr val="accent3">
                    <a:lumMod val="50000"/>
                  </a:schemeClr>
                </a:solidFill>
              </a:rPr>
              <a:t/>
            </a:r>
            <a:br>
              <a:rPr lang="en-US" sz="2000" dirty="0">
                <a:solidFill>
                  <a:schemeClr val="accent3">
                    <a:lumMod val="50000"/>
                  </a:schemeClr>
                </a:solidFill>
              </a:rPr>
            </a:br>
            <a:r>
              <a:rPr lang="en-US" sz="2000" b="1" dirty="0">
                <a:solidFill>
                  <a:schemeClr val="accent3">
                    <a:lumMod val="50000"/>
                  </a:schemeClr>
                </a:solidFill>
              </a:rPr>
              <a:t>Core telecoms network</a:t>
            </a:r>
            <a:r>
              <a:rPr lang="en-US" sz="2000" dirty="0">
                <a:solidFill>
                  <a:schemeClr val="accent3">
                    <a:lumMod val="50000"/>
                  </a:schemeClr>
                </a:solidFill>
              </a:rPr>
              <a:t/>
            </a:r>
            <a:br>
              <a:rPr lang="en-US" sz="2000" dirty="0">
                <a:solidFill>
                  <a:schemeClr val="accent3">
                    <a:lumMod val="50000"/>
                  </a:schemeClr>
                </a:solidFill>
              </a:rPr>
            </a:br>
            <a:r>
              <a:rPr lang="en-US" sz="2000" b="1" dirty="0">
                <a:solidFill>
                  <a:schemeClr val="accent3">
                    <a:lumMod val="50000"/>
                  </a:schemeClr>
                </a:solidFill>
              </a:rPr>
              <a:t>Transmission</a:t>
            </a:r>
            <a:r>
              <a:rPr lang="en-US" sz="2000" dirty="0">
                <a:solidFill>
                  <a:schemeClr val="accent3">
                    <a:lumMod val="50000"/>
                  </a:schemeClr>
                </a:solidFill>
              </a:rPr>
              <a:t/>
            </a:r>
            <a:br>
              <a:rPr lang="en-US" sz="2000" dirty="0">
                <a:solidFill>
                  <a:schemeClr val="accent3">
                    <a:lumMod val="50000"/>
                  </a:schemeClr>
                </a:solidFill>
              </a:rPr>
            </a:br>
            <a:endParaRPr lang="en-US" sz="2000" dirty="0">
              <a:solidFill>
                <a:schemeClr val="accent3">
                  <a:lumMod val="50000"/>
                </a:schemeClr>
              </a:solidFill>
            </a:endParaRPr>
          </a:p>
          <a:p>
            <a:r>
              <a:rPr lang="en-US" sz="2000" dirty="0"/>
              <a:t>These functions are due to the infrastructure and operational shortcomings of the Nigerian environment.</a:t>
            </a:r>
          </a:p>
          <a:p>
            <a:endParaRPr lang="en-US" dirty="0" smtClean="0"/>
          </a:p>
          <a:p>
            <a:endParaRPr lang="en-US" dirty="0"/>
          </a:p>
        </p:txBody>
      </p:sp>
    </p:spTree>
    <p:extLst>
      <p:ext uri="{BB962C8B-B14F-4D97-AF65-F5344CB8AC3E}">
        <p14:creationId xmlns:p14="http://schemas.microsoft.com/office/powerpoint/2010/main" val="1601839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TC102455596[[fn=Spring]]</Template>
  <TotalTime>342</TotalTime>
  <Words>1042</Words>
  <Application>Microsoft Office PowerPoint</Application>
  <PresentationFormat>On-screen Show (4:3)</PresentationFormat>
  <Paragraphs>110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Spring</vt:lpstr>
      <vt:lpstr>ASSOCIATION OF LICENSED TELECOMMUNICATIONS OPERATORS OF NIGERIA (ALTON) PAPER PRESENTATION ON CONSUMER OBLIGATIONS AND SERVICE PROVIDERS CHALLENGES AT THE INDUSTRY CONSUMER ADVISORY OPEN FORUM HELD ON 26TH   NOVEMEBER 2014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OF LICENSED TELECOMMUNICATIONS OPERATORS OF NIGERIA (ALTON) PAPER PRESENTATION ON CONSUMER OBLIGATIONS AND SERVICE PROVIDERS CHALLENGES AT THE INDUSTRY CONSUMER ADVISORY OPEN FORUM HELD ON 26TH   NOVEMEBER 2014</dc:title>
  <dc:creator>Gbolahan Awonuga</dc:creator>
  <cp:lastModifiedBy>Gbolahan Awonuga</cp:lastModifiedBy>
  <cp:revision>33</cp:revision>
  <dcterms:created xsi:type="dcterms:W3CDTF">2014-11-22T13:22:38Z</dcterms:created>
  <dcterms:modified xsi:type="dcterms:W3CDTF">2014-11-24T18:07:06Z</dcterms:modified>
</cp:coreProperties>
</file>